
<file path=[Content_Types].xml><?xml version="1.0" encoding="utf-8"?>
<Types xmlns="http://schemas.openxmlformats.org/package/2006/content-types">
  <Default Extension="png" ContentType="image/png"/>
  <Default Extension="svg" ContentType="image/svg+xml"/>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5"/>
  </p:notesMasterIdLst>
  <p:sldIdLst>
    <p:sldId id="256" r:id="rId5"/>
    <p:sldId id="285"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9144000" cy="5143500" type="screen16x9"/>
  <p:notesSz cx="6858000" cy="9144000"/>
  <p:embeddedFontLst>
    <p:embeddedFont>
      <p:font typeface="Robo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1062166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20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c6f9e470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c6f9e470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433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06045ce8e3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06045ce8e3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838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6045ce8e3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6045ce8e3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989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6045ce8e3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6045ce8e3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244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6045ce8e3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6045ce8e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94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06045ce8e3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06045ce8e3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592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c6f9e470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017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6045ce8e3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6045ce8e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066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6045ce8e3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6045ce8e3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478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6045ce8e3_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6045ce8e3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32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06045ce8e3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06045ce8e3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439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6045ce8e3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6045ce8e3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254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6045ce8e3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6045ce8e3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292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06045ce8e3_4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06045ce8e3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643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6045ce8e3_4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6045ce8e3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950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06045ce8e3_4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06045ce8e3_4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941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6045ce8e3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6045ce8e3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466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6045ce8e3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06045ce8e3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349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6045ce8e3_4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6045ce8e3_4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005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6045ce8e3_7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6045ce8e3_7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820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06045ce8e3_7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06045ce8e3_7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250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6045ce8e3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6045ce8e3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97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6045ce8e3_4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6045ce8e3_4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380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6045ce8e3_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6045ce8e3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82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6045ce8e3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6045ce8e3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885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6045ce8e3_7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6045ce8e3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354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6045ce8e3_7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6045ce8e3_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254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6045ce8e3_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6045ce8e3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865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sv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hyperlink" Target="https://www.initechsolutions.com/system-management/"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hyperlink" Target="https://www.lucidchart.com/pages/what-is-a-flowchart-tutorial" TargetMode="External"/><Relationship Id="rId4" Type="http://schemas.openxmlformats.org/officeDocument/2006/relationships/hyperlink" Target="https://www.linkedin.com/company/initech-solutions-llc/about/"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hyperlink" Target="https://cryptobook.nakov.com/more-cryptographic-concepts/one-time-passwords-otp-example" TargetMode="External"/><Relationship Id="rId3" Type="http://schemas.openxmlformats.org/officeDocument/2006/relationships/slideLayout" Target="../slideLayouts/slideLayout11.xml"/><Relationship Id="rId7" Type="http://schemas.openxmlformats.org/officeDocument/2006/relationships/hyperlink" Target="https://www.section.io/engineering-education/implementing-totp-2fa-using-flask/" TargetMode="Externa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hyperlink" Target="https://assetoptics.com/aolex/serialized-inventory-management/" TargetMode="External"/><Relationship Id="rId5" Type="http://schemas.openxmlformats.org/officeDocument/2006/relationships/hyperlink" Target="https://www.softwaretestinghelp.com/it-asset-management-software/" TargetMode="External"/><Relationship Id="rId10" Type="http://schemas.openxmlformats.org/officeDocument/2006/relationships/image" Target="../media/image1.png"/><Relationship Id="rId4" Type="http://schemas.openxmlformats.org/officeDocument/2006/relationships/notesSlide" Target="../notesSlides/notesSlide29.xml"/><Relationship Id="rId9" Type="http://schemas.openxmlformats.org/officeDocument/2006/relationships/hyperlink" Target="https://www.researchgate.net/publication/235051094_System_Quality_Requirements_Engineering_SQUARE_Methodology_Case_Study_on_Asset_Management_System/figures?lo=1&amp;utm_source=google&amp;utm_medium=organic"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353149"/>
            <a:ext cx="7666800" cy="2573391"/>
          </a:xfrm>
          <a:prstGeom prst="rect">
            <a:avLst/>
          </a:prstGeom>
        </p:spPr>
        <p:txBody>
          <a:bodyPr spcFirstLastPara="1" wrap="square" lIns="91425" tIns="91425" rIns="91425" bIns="91425" anchor="b" anchorCtr="0">
            <a:noAutofit/>
          </a:bodyPr>
          <a:lstStyle/>
          <a:p>
            <a:pPr marL="0" lvl="0" indent="0" algn="ctr" rtl="0">
              <a:lnSpc>
                <a:spcPct val="115000"/>
              </a:lnSpc>
              <a:spcBef>
                <a:spcPts val="1200"/>
              </a:spcBef>
              <a:spcAft>
                <a:spcPts val="1200"/>
              </a:spcAft>
              <a:buNone/>
            </a:pPr>
            <a:r>
              <a:rPr lang="en" sz="3600" dirty="0">
                <a:solidFill>
                  <a:schemeClr val="bg2"/>
                </a:solidFill>
              </a:rPr>
              <a:t>Streamlining and Optimizing  Asset Management System for IniTech Solutions</a:t>
            </a:r>
            <a:endParaRPr sz="3600" dirty="0">
              <a:solidFill>
                <a:schemeClr val="bg2"/>
              </a:solidFill>
            </a:endParaRPr>
          </a:p>
        </p:txBody>
      </p:sp>
      <p:pic>
        <p:nvPicPr>
          <p:cNvPr id="76" name="Audio 75">
            <a:hlinkClick r:id="" action="ppaction://media"/>
            <a:extLst>
              <a:ext uri="{FF2B5EF4-FFF2-40B4-BE49-F238E27FC236}">
                <a16:creationId xmlns:a16="http://schemas.microsoft.com/office/drawing/2014/main" xmlns="" id="{4D5EBCE2-E58A-9786-FC36-A42CAC16838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
        <p:nvSpPr>
          <p:cNvPr id="2" name="TextBox 1"/>
          <p:cNvSpPr txBox="1"/>
          <p:nvPr/>
        </p:nvSpPr>
        <p:spPr>
          <a:xfrm>
            <a:off x="447332" y="4019413"/>
            <a:ext cx="3183954" cy="523220"/>
          </a:xfrm>
          <a:prstGeom prst="rect">
            <a:avLst/>
          </a:prstGeom>
          <a:noFill/>
        </p:spPr>
        <p:txBody>
          <a:bodyPr wrap="square" rtlCol="0">
            <a:spAutoFit/>
          </a:bodyPr>
          <a:lstStyle/>
          <a:p>
            <a:r>
              <a:rPr lang="en-US" dirty="0" smtClean="0"/>
              <a:t>Name: Rishabh Singh</a:t>
            </a:r>
          </a:p>
          <a:p>
            <a:r>
              <a:rPr lang="en-US" dirty="0" smtClean="0"/>
              <a:t>Assignment Name: Milestone 4</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13945"/>
    </mc:Choice>
    <mc:Fallback xmlns="">
      <p:transition spd="slow" advTm="13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215275" y="3036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00000"/>
                </a:solidFill>
                <a:latin typeface="Times New Roman"/>
                <a:ea typeface="Times New Roman"/>
                <a:cs typeface="Times New Roman"/>
                <a:sym typeface="Times New Roman"/>
              </a:rPr>
              <a:t>Asset Status</a:t>
            </a:r>
            <a:endParaRPr sz="3200">
              <a:solidFill>
                <a:srgbClr val="000000"/>
              </a:solidFill>
              <a:latin typeface="Times New Roman"/>
              <a:ea typeface="Times New Roman"/>
              <a:cs typeface="Times New Roman"/>
              <a:sym typeface="Times New Roman"/>
            </a:endParaRPr>
          </a:p>
        </p:txBody>
      </p:sp>
      <p:sp>
        <p:nvSpPr>
          <p:cNvPr id="137" name="Google Shape;137;p21"/>
          <p:cNvSpPr txBox="1"/>
          <p:nvPr/>
        </p:nvSpPr>
        <p:spPr>
          <a:xfrm>
            <a:off x="215275" y="1214750"/>
            <a:ext cx="839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38" name="Google Shape;138;p21"/>
          <p:cNvPicPr preferRelativeResize="0"/>
          <p:nvPr/>
        </p:nvPicPr>
        <p:blipFill>
          <a:blip r:embed="rId5">
            <a:alphaModFix/>
          </a:blip>
          <a:stretch>
            <a:fillRect/>
          </a:stretch>
        </p:blipFill>
        <p:spPr>
          <a:xfrm>
            <a:off x="1483850" y="1017800"/>
            <a:ext cx="6319950" cy="2357125"/>
          </a:xfrm>
          <a:prstGeom prst="rect">
            <a:avLst/>
          </a:prstGeom>
          <a:noFill/>
          <a:ln>
            <a:noFill/>
          </a:ln>
        </p:spPr>
      </p:pic>
      <p:pic>
        <p:nvPicPr>
          <p:cNvPr id="139" name="Google Shape;139;p21"/>
          <p:cNvPicPr preferRelativeResize="0"/>
          <p:nvPr/>
        </p:nvPicPr>
        <p:blipFill>
          <a:blip r:embed="rId6">
            <a:alphaModFix/>
          </a:blip>
          <a:stretch>
            <a:fillRect/>
          </a:stretch>
        </p:blipFill>
        <p:spPr>
          <a:xfrm>
            <a:off x="2753113" y="3481300"/>
            <a:ext cx="3781425" cy="1546850"/>
          </a:xfrm>
          <a:prstGeom prst="rect">
            <a:avLst/>
          </a:prstGeom>
          <a:noFill/>
          <a:ln>
            <a:noFill/>
          </a:ln>
        </p:spPr>
      </p:pic>
      <p:pic>
        <p:nvPicPr>
          <p:cNvPr id="9" name="Audio 8">
            <a:hlinkClick r:id="" action="ppaction://media"/>
            <a:extLst>
              <a:ext uri="{FF2B5EF4-FFF2-40B4-BE49-F238E27FC236}">
                <a16:creationId xmlns:a16="http://schemas.microsoft.com/office/drawing/2014/main" xmlns="" id="{DA4971D0-BA2E-01E2-6525-5D3AF1637D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70"/>
    </mc:Choice>
    <mc:Fallback xmlns="">
      <p:transition spd="slow" advTm="4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00000"/>
                </a:solidFill>
                <a:latin typeface="Times New Roman"/>
                <a:ea typeface="Times New Roman"/>
                <a:cs typeface="Times New Roman"/>
                <a:sym typeface="Times New Roman"/>
              </a:rPr>
              <a:t>2</a:t>
            </a:r>
            <a:r>
              <a:rPr lang="en">
                <a:solidFill>
                  <a:srgbClr val="000000"/>
                </a:solidFill>
              </a:rPr>
              <a:t>.</a:t>
            </a:r>
            <a:r>
              <a:rPr lang="en"/>
              <a:t> </a:t>
            </a:r>
            <a:r>
              <a:rPr lang="en" sz="3200">
                <a:solidFill>
                  <a:srgbClr val="000000"/>
                </a:solidFill>
                <a:latin typeface="Times New Roman"/>
                <a:ea typeface="Times New Roman"/>
                <a:cs typeface="Times New Roman"/>
                <a:sym typeface="Times New Roman"/>
              </a:rPr>
              <a:t>Stockroom Management</a:t>
            </a:r>
            <a:endParaRPr sz="3400">
              <a:solidFill>
                <a:srgbClr val="000000"/>
              </a:solidFill>
              <a:latin typeface="Times New Roman"/>
              <a:ea typeface="Times New Roman"/>
              <a:cs typeface="Times New Roman"/>
              <a:sym typeface="Times New Roman"/>
            </a:endParaRPr>
          </a:p>
        </p:txBody>
      </p:sp>
      <p:sp>
        <p:nvSpPr>
          <p:cNvPr id="145" name="Google Shape;145;p22"/>
          <p:cNvSpPr txBox="1"/>
          <p:nvPr/>
        </p:nvSpPr>
        <p:spPr>
          <a:xfrm>
            <a:off x="709350" y="3073700"/>
            <a:ext cx="1758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Times New Roman"/>
                <a:ea typeface="Times New Roman"/>
                <a:cs typeface="Times New Roman"/>
                <a:sym typeface="Times New Roman"/>
              </a:rPr>
              <a:t>Purpose:</a:t>
            </a:r>
            <a:endParaRPr sz="2000" b="1">
              <a:latin typeface="Times New Roman"/>
              <a:ea typeface="Times New Roman"/>
              <a:cs typeface="Times New Roman"/>
              <a:sym typeface="Times New Roman"/>
            </a:endParaRPr>
          </a:p>
        </p:txBody>
      </p:sp>
      <p:sp>
        <p:nvSpPr>
          <p:cNvPr id="146" name="Google Shape;146;p22"/>
          <p:cNvSpPr txBox="1"/>
          <p:nvPr/>
        </p:nvSpPr>
        <p:spPr>
          <a:xfrm>
            <a:off x="645400" y="3073700"/>
            <a:ext cx="8054400" cy="211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0"/>
              </a:spcAft>
              <a:buNone/>
            </a:pPr>
            <a:endParaRPr sz="1700" dirty="0">
              <a:latin typeface="Times New Roman"/>
              <a:ea typeface="Times New Roman"/>
              <a:cs typeface="Times New Roman"/>
              <a:sym typeface="Times New Roman"/>
            </a:endParaRPr>
          </a:p>
          <a:p>
            <a:pPr marL="0" lvl="0" indent="0" algn="l" rtl="0">
              <a:lnSpc>
                <a:spcPct val="115000"/>
              </a:lnSpc>
              <a:spcBef>
                <a:spcPts val="1800"/>
              </a:spcBef>
              <a:spcAft>
                <a:spcPts val="0"/>
              </a:spcAft>
              <a:buNone/>
            </a:pPr>
            <a:r>
              <a:rPr lang="en" sz="1700" dirty="0">
                <a:latin typeface="Times New Roman"/>
                <a:ea typeface="Times New Roman"/>
                <a:cs typeface="Times New Roman"/>
                <a:sym typeface="Times New Roman"/>
              </a:rPr>
              <a:t> Stockroom management assists businesses in knowing exactly where their products or    assets are, keeping an accurate count on all items, and making room for new orders. </a:t>
            </a:r>
            <a:endParaRPr sz="1700" dirty="0">
              <a:latin typeface="Times New Roman"/>
              <a:ea typeface="Times New Roman"/>
              <a:cs typeface="Times New Roman"/>
              <a:sym typeface="Times New Roman"/>
            </a:endParaRPr>
          </a:p>
          <a:p>
            <a:pPr marL="0" lvl="0" indent="0" algn="l" rtl="0">
              <a:lnSpc>
                <a:spcPct val="115000"/>
              </a:lnSpc>
              <a:spcBef>
                <a:spcPts val="1800"/>
              </a:spcBef>
              <a:spcAft>
                <a:spcPts val="0"/>
              </a:spcAft>
              <a:buNone/>
            </a:pPr>
            <a:endParaRPr sz="1700" dirty="0">
              <a:latin typeface="Times New Roman"/>
              <a:ea typeface="Times New Roman"/>
              <a:cs typeface="Times New Roman"/>
              <a:sym typeface="Times New Roman"/>
            </a:endParaRPr>
          </a:p>
          <a:p>
            <a:pPr marL="457200" lvl="0" indent="0" algn="l" rtl="0">
              <a:spcBef>
                <a:spcPts val="400"/>
              </a:spcBef>
              <a:spcAft>
                <a:spcPts val="0"/>
              </a:spcAft>
              <a:buNone/>
            </a:pPr>
            <a:endParaRPr dirty="0">
              <a:latin typeface="Roboto"/>
              <a:ea typeface="Roboto"/>
              <a:cs typeface="Roboto"/>
              <a:sym typeface="Roboto"/>
            </a:endParaRPr>
          </a:p>
        </p:txBody>
      </p:sp>
      <p:sp>
        <p:nvSpPr>
          <p:cNvPr id="147" name="Google Shape;147;p22"/>
          <p:cNvSpPr txBox="1"/>
          <p:nvPr/>
        </p:nvSpPr>
        <p:spPr>
          <a:xfrm>
            <a:off x="709350" y="1017800"/>
            <a:ext cx="7725300" cy="19509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800"/>
              </a:spcBef>
              <a:spcAft>
                <a:spcPts val="0"/>
              </a:spcAft>
              <a:buSzPts val="1700"/>
              <a:buFont typeface="Times New Roman"/>
              <a:buChar char="●"/>
            </a:pPr>
            <a:r>
              <a:rPr lang="en" sz="1700">
                <a:latin typeface="Times New Roman"/>
                <a:ea typeface="Times New Roman"/>
                <a:cs typeface="Times New Roman"/>
                <a:sym typeface="Times New Roman"/>
              </a:rPr>
              <a:t>Stockrooms are separate standalone entities, places, or locations, consisting of a building identifier or a room that are needed to assign IT assets when they are in-stock.</a:t>
            </a:r>
            <a:endParaRPr sz="1700">
              <a:latin typeface="Times New Roman"/>
              <a:ea typeface="Times New Roman"/>
              <a:cs typeface="Times New Roman"/>
              <a:sym typeface="Times New Roman"/>
            </a:endParaRPr>
          </a:p>
          <a:p>
            <a:pPr marL="457200" lvl="0" indent="-336550" algn="l" rtl="0">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The Owners of a Stockroom include the Asset Manager, who is responsible for the devices that are in the stock room and the Facilities Management Director who is responsible for the room itself and all the surrounding infrastructure.</a:t>
            </a:r>
            <a:endParaRPr sz="1700">
              <a:latin typeface="Times New Roman"/>
              <a:ea typeface="Times New Roman"/>
              <a:cs typeface="Times New Roman"/>
              <a:sym typeface="Times New Roman"/>
            </a:endParaRPr>
          </a:p>
        </p:txBody>
      </p:sp>
      <p:pic>
        <p:nvPicPr>
          <p:cNvPr id="24" name="Audio 23">
            <a:hlinkClick r:id="" action="ppaction://media"/>
            <a:extLst>
              <a:ext uri="{FF2B5EF4-FFF2-40B4-BE49-F238E27FC236}">
                <a16:creationId xmlns:a16="http://schemas.microsoft.com/office/drawing/2014/main" xmlns="" id="{6E6B8F20-5BE3-5C06-46FC-3369629431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5165"/>
    </mc:Choice>
    <mc:Fallback xmlns="">
      <p:transition spd="slow" advTm="45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rgbClr val="000000"/>
                </a:solidFill>
                <a:latin typeface="Times New Roman"/>
                <a:ea typeface="Times New Roman"/>
                <a:cs typeface="Times New Roman"/>
                <a:sym typeface="Times New Roman"/>
              </a:rPr>
              <a:t>Process Map for Stockroom Management</a:t>
            </a:r>
            <a:endParaRPr sz="3400" dirty="0">
              <a:solidFill>
                <a:srgbClr val="000000"/>
              </a:solidFill>
              <a:latin typeface="Times New Roman"/>
              <a:ea typeface="Times New Roman"/>
              <a:cs typeface="Times New Roman"/>
              <a:sym typeface="Times New Roman"/>
            </a:endParaRPr>
          </a:p>
        </p:txBody>
      </p:sp>
      <p:pic>
        <p:nvPicPr>
          <p:cNvPr id="153" name="Google Shape;153;p23"/>
          <p:cNvPicPr preferRelativeResize="0"/>
          <p:nvPr/>
        </p:nvPicPr>
        <p:blipFill>
          <a:blip r:embed="rId5">
            <a:alphaModFix/>
          </a:blip>
          <a:stretch>
            <a:fillRect/>
          </a:stretch>
        </p:blipFill>
        <p:spPr>
          <a:xfrm>
            <a:off x="1940550" y="1017800"/>
            <a:ext cx="4856250" cy="3973301"/>
          </a:xfrm>
          <a:prstGeom prst="rect">
            <a:avLst/>
          </a:prstGeom>
          <a:noFill/>
          <a:ln>
            <a:noFill/>
          </a:ln>
        </p:spPr>
      </p:pic>
      <p:pic>
        <p:nvPicPr>
          <p:cNvPr id="15" name="Audio 14">
            <a:hlinkClick r:id="" action="ppaction://media"/>
            <a:extLst>
              <a:ext uri="{FF2B5EF4-FFF2-40B4-BE49-F238E27FC236}">
                <a16:creationId xmlns:a16="http://schemas.microsoft.com/office/drawing/2014/main" xmlns="" id="{DCC17AD3-F3B0-ED70-3A34-1281A5252B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35"/>
    </mc:Choice>
    <mc:Fallback xmlns="">
      <p:transition spd="slow" advTm="6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4"/>
          <p:cNvPicPr preferRelativeResize="0"/>
          <p:nvPr/>
        </p:nvPicPr>
        <p:blipFill>
          <a:blip r:embed="rId3">
            <a:alphaModFix/>
          </a:blip>
          <a:stretch>
            <a:fillRect/>
          </a:stretch>
        </p:blipFill>
        <p:spPr>
          <a:xfrm>
            <a:off x="1840100" y="152400"/>
            <a:ext cx="5019182" cy="4991099"/>
          </a:xfrm>
          <a:prstGeom prst="rect">
            <a:avLst/>
          </a:prstGeom>
          <a:noFill/>
          <a:ln>
            <a:noFill/>
          </a:ln>
        </p:spPr>
      </p:pic>
      <p:pic>
        <p:nvPicPr>
          <p:cNvPr id="6" name="Graphic 6">
            <a:extLst>
              <a:ext uri="{FF2B5EF4-FFF2-40B4-BE49-F238E27FC236}">
                <a16:creationId xmlns:a16="http://schemas.microsoft.com/office/drawing/2014/main" xmlns="" id="{28A183C5-7355-7606-7EB2-94E2C5CD1A13}"/>
              </a:ext>
            </a:extLst>
          </p:cNvPr>
          <p:cNvPicPr>
            <a:picLocks noChangeAspect="1"/>
            <a:extLst>
              <a:ext uri="{51228E76-BA90-4043-B771-695A4F85340A}">
                <alf:liveFeedProps xmlns:alf="http://schemas.microsoft.com/office/drawing/2021/livefeed" xmlns=""/>
              </a:ext>
            </a:extLst>
          </p:cNvPicPr>
          <p:nvPr/>
        </p:nvPicPr>
        <p:blipFill>
          <a:blip r:embed="rId4">
            <a:extLst>
              <a:ext uri="{96DAC541-7B7A-43D3-8B79-37D633B846F1}">
                <asvg:svgBlip xmlns:asvg="http://schemas.microsoft.com/office/drawing/2016/SVG/main" xmlns="" r:embed="rId5"/>
              </a:ext>
            </a:extLst>
          </a:blip>
          <a:stretch>
            <a:fillRect/>
          </a:stretch>
        </p:blipFill>
        <p:spPr>
          <a:xfrm>
            <a:off x="6860763" y="3857625"/>
            <a:ext cx="2280474" cy="12858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00000"/>
                </a:solidFill>
                <a:latin typeface="Times New Roman"/>
                <a:ea typeface="Times New Roman"/>
                <a:cs typeface="Times New Roman"/>
                <a:sym typeface="Times New Roman"/>
              </a:rPr>
              <a:t>3.</a:t>
            </a:r>
            <a:r>
              <a:rPr lang="en" sz="3200">
                <a:latin typeface="Times New Roman"/>
                <a:ea typeface="Times New Roman"/>
                <a:cs typeface="Times New Roman"/>
                <a:sym typeface="Times New Roman"/>
              </a:rPr>
              <a:t> </a:t>
            </a:r>
            <a:r>
              <a:rPr lang="en" sz="3200">
                <a:solidFill>
                  <a:srgbClr val="000000"/>
                </a:solidFill>
                <a:latin typeface="Times New Roman"/>
                <a:ea typeface="Times New Roman"/>
                <a:cs typeface="Times New Roman"/>
                <a:sym typeface="Times New Roman"/>
              </a:rPr>
              <a:t>IT Asset Management</a:t>
            </a:r>
            <a:endParaRPr sz="3200">
              <a:solidFill>
                <a:srgbClr val="000000"/>
              </a:solidFill>
              <a:latin typeface="Times New Roman"/>
              <a:ea typeface="Times New Roman"/>
              <a:cs typeface="Times New Roman"/>
              <a:sym typeface="Times New Roman"/>
            </a:endParaRPr>
          </a:p>
        </p:txBody>
      </p:sp>
      <p:sp>
        <p:nvSpPr>
          <p:cNvPr id="164" name="Google Shape;164;p25"/>
          <p:cNvSpPr txBox="1"/>
          <p:nvPr/>
        </p:nvSpPr>
        <p:spPr>
          <a:xfrm>
            <a:off x="294100" y="1217600"/>
            <a:ext cx="85206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Roboto"/>
                <a:ea typeface="Roboto"/>
                <a:cs typeface="Roboto"/>
                <a:sym typeface="Roboto"/>
              </a:rPr>
              <a:t>	</a:t>
            </a:r>
            <a:r>
              <a:rPr lang="en" sz="2000">
                <a:latin typeface="Roboto"/>
                <a:ea typeface="Roboto"/>
                <a:cs typeface="Roboto"/>
                <a:sym typeface="Roboto"/>
              </a:rPr>
              <a:t>Two main processes: Asset Entry and Asset Request</a:t>
            </a:r>
            <a:endParaRPr sz="2000">
              <a:latin typeface="Roboto"/>
              <a:ea typeface="Roboto"/>
              <a:cs typeface="Roboto"/>
              <a:sym typeface="Roboto"/>
            </a:endParaRPr>
          </a:p>
          <a:p>
            <a:pPr marL="0" lvl="0" indent="0" algn="l" rtl="0">
              <a:spcBef>
                <a:spcPts val="0"/>
              </a:spcBef>
              <a:spcAft>
                <a:spcPts val="0"/>
              </a:spcAft>
              <a:buNone/>
            </a:pPr>
            <a:r>
              <a:rPr lang="en" sz="2000" b="1">
                <a:latin typeface="Times New Roman"/>
                <a:ea typeface="Times New Roman"/>
                <a:cs typeface="Times New Roman"/>
                <a:sym typeface="Times New Roman"/>
              </a:rPr>
              <a:t>Asset Entry:</a:t>
            </a:r>
            <a:endParaRPr sz="2000">
              <a:latin typeface="Roboto"/>
              <a:ea typeface="Roboto"/>
              <a:cs typeface="Roboto"/>
              <a:sym typeface="Roboto"/>
            </a:endParaRPr>
          </a:p>
          <a:p>
            <a:pPr marL="457200" lvl="0" indent="-355600" algn="l" rtl="0">
              <a:spcBef>
                <a:spcPts val="0"/>
              </a:spcBef>
              <a:spcAft>
                <a:spcPts val="0"/>
              </a:spcAft>
              <a:buSzPts val="2000"/>
              <a:buFont typeface="Roboto"/>
              <a:buChar char="-"/>
            </a:pPr>
            <a:r>
              <a:rPr lang="en" sz="2000">
                <a:latin typeface="Times New Roman"/>
                <a:ea typeface="Times New Roman"/>
                <a:cs typeface="Times New Roman"/>
                <a:sym typeface="Times New Roman"/>
              </a:rPr>
              <a:t>To create new entries for the new assets </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Roboto"/>
              <a:buChar char="-"/>
            </a:pPr>
            <a:r>
              <a:rPr lang="en" sz="2000">
                <a:latin typeface="Times New Roman"/>
                <a:ea typeface="Times New Roman"/>
                <a:cs typeface="Times New Roman"/>
                <a:sym typeface="Times New Roman"/>
              </a:rPr>
              <a:t>Provide facility for tagging and generating unique IDs for each asset</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Also includes provision for creating new stockrooms.</a:t>
            </a:r>
            <a:endParaRPr sz="2000">
              <a:latin typeface="Times New Roman"/>
              <a:ea typeface="Times New Roman"/>
              <a:cs typeface="Times New Roman"/>
              <a:sym typeface="Times New Roman"/>
            </a:endParaRPr>
          </a:p>
          <a:p>
            <a:pPr marL="0" lvl="0" indent="0" algn="l" rtl="0">
              <a:spcBef>
                <a:spcPts val="0"/>
              </a:spcBef>
              <a:spcAft>
                <a:spcPts val="0"/>
              </a:spcAft>
              <a:buNone/>
            </a:pPr>
            <a:r>
              <a:rPr lang="en" sz="2000" b="1">
                <a:latin typeface="Times New Roman"/>
                <a:ea typeface="Times New Roman"/>
                <a:cs typeface="Times New Roman"/>
                <a:sym typeface="Times New Roman"/>
              </a:rPr>
              <a:t>Request Process:</a:t>
            </a:r>
            <a:endParaRPr sz="2000" b="1">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Facilitates the users to submit an order for an In-stock(available) item from the stockroom. </a:t>
            </a:r>
            <a:endParaRPr sz="20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pic>
        <p:nvPicPr>
          <p:cNvPr id="12" name="Audio 11">
            <a:hlinkClick r:id="" action="ppaction://media"/>
            <a:extLst>
              <a:ext uri="{FF2B5EF4-FFF2-40B4-BE49-F238E27FC236}">
                <a16:creationId xmlns:a16="http://schemas.microsoft.com/office/drawing/2014/main" xmlns="" id="{0FCEFE1D-CF81-ED96-0F98-A5387992E2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973"/>
    </mc:Choice>
    <mc:Fallback xmlns="">
      <p:transition spd="slow" advTm="34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00000"/>
                </a:solidFill>
                <a:latin typeface="Times New Roman"/>
                <a:ea typeface="Times New Roman"/>
                <a:cs typeface="Times New Roman"/>
                <a:sym typeface="Times New Roman"/>
              </a:rPr>
              <a:t>Asset Entry Process</a:t>
            </a:r>
            <a:endParaRPr sz="3200">
              <a:solidFill>
                <a:srgbClr val="000000"/>
              </a:solidFill>
              <a:latin typeface="Times New Roman"/>
              <a:ea typeface="Times New Roman"/>
              <a:cs typeface="Times New Roman"/>
              <a:sym typeface="Times New Roman"/>
            </a:endParaRPr>
          </a:p>
        </p:txBody>
      </p:sp>
      <p:pic>
        <p:nvPicPr>
          <p:cNvPr id="170" name="Google Shape;170;p26"/>
          <p:cNvPicPr preferRelativeResize="0"/>
          <p:nvPr/>
        </p:nvPicPr>
        <p:blipFill>
          <a:blip r:embed="rId5">
            <a:alphaModFix/>
          </a:blip>
          <a:stretch>
            <a:fillRect/>
          </a:stretch>
        </p:blipFill>
        <p:spPr>
          <a:xfrm>
            <a:off x="152400" y="1170200"/>
            <a:ext cx="3767876" cy="3698100"/>
          </a:xfrm>
          <a:prstGeom prst="rect">
            <a:avLst/>
          </a:prstGeom>
          <a:noFill/>
          <a:ln>
            <a:noFill/>
          </a:ln>
        </p:spPr>
      </p:pic>
      <p:sp>
        <p:nvSpPr>
          <p:cNvPr id="171" name="Google Shape;171;p26"/>
          <p:cNvSpPr txBox="1"/>
          <p:nvPr/>
        </p:nvSpPr>
        <p:spPr>
          <a:xfrm>
            <a:off x="4170125" y="1180825"/>
            <a:ext cx="466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72" name="Google Shape;172;p26"/>
          <p:cNvPicPr preferRelativeResize="0"/>
          <p:nvPr/>
        </p:nvPicPr>
        <p:blipFill>
          <a:blip r:embed="rId6">
            <a:alphaModFix/>
          </a:blip>
          <a:stretch>
            <a:fillRect/>
          </a:stretch>
        </p:blipFill>
        <p:spPr>
          <a:xfrm>
            <a:off x="4434525" y="1108800"/>
            <a:ext cx="3562046" cy="3820899"/>
          </a:xfrm>
          <a:prstGeom prst="rect">
            <a:avLst/>
          </a:prstGeom>
          <a:noFill/>
          <a:ln>
            <a:noFill/>
          </a:ln>
        </p:spPr>
      </p:pic>
      <p:pic>
        <p:nvPicPr>
          <p:cNvPr id="20" name="Audio 19">
            <a:hlinkClick r:id="" action="ppaction://media"/>
            <a:extLst>
              <a:ext uri="{FF2B5EF4-FFF2-40B4-BE49-F238E27FC236}">
                <a16:creationId xmlns:a16="http://schemas.microsoft.com/office/drawing/2014/main" xmlns="" id="{E3058E33-A270-D9F2-CEAA-41B52F8489C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56"/>
    </mc:Choice>
    <mc:Fallback xmlns="">
      <p:transition spd="slow" advTm="6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00000"/>
                </a:solidFill>
                <a:latin typeface="Times New Roman"/>
                <a:ea typeface="Times New Roman"/>
                <a:cs typeface="Times New Roman"/>
                <a:sym typeface="Times New Roman"/>
              </a:rPr>
              <a:t>Asset Request Process</a:t>
            </a:r>
            <a:endParaRPr sz="3200">
              <a:solidFill>
                <a:srgbClr val="000000"/>
              </a:solidFill>
              <a:latin typeface="Times New Roman"/>
              <a:ea typeface="Times New Roman"/>
              <a:cs typeface="Times New Roman"/>
              <a:sym typeface="Times New Roman"/>
            </a:endParaRPr>
          </a:p>
        </p:txBody>
      </p:sp>
      <p:pic>
        <p:nvPicPr>
          <p:cNvPr id="178" name="Google Shape;178;p27"/>
          <p:cNvPicPr preferRelativeResize="0"/>
          <p:nvPr/>
        </p:nvPicPr>
        <p:blipFill>
          <a:blip r:embed="rId5">
            <a:alphaModFix/>
          </a:blip>
          <a:stretch>
            <a:fillRect/>
          </a:stretch>
        </p:blipFill>
        <p:spPr>
          <a:xfrm>
            <a:off x="2843325" y="1084050"/>
            <a:ext cx="3394550" cy="3820900"/>
          </a:xfrm>
          <a:prstGeom prst="rect">
            <a:avLst/>
          </a:prstGeom>
          <a:noFill/>
          <a:ln>
            <a:noFill/>
          </a:ln>
        </p:spPr>
      </p:pic>
      <p:sp>
        <p:nvSpPr>
          <p:cNvPr id="179" name="Google Shape;179;p27"/>
          <p:cNvSpPr txBox="1"/>
          <p:nvPr/>
        </p:nvSpPr>
        <p:spPr>
          <a:xfrm>
            <a:off x="3136275" y="1198050"/>
            <a:ext cx="574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3" name="Audio 12">
            <a:hlinkClick r:id="" action="ppaction://media"/>
            <a:extLst>
              <a:ext uri="{FF2B5EF4-FFF2-40B4-BE49-F238E27FC236}">
                <a16:creationId xmlns:a16="http://schemas.microsoft.com/office/drawing/2014/main" xmlns="" id="{A4E69609-561B-6499-E683-2C236C52A6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88"/>
    </mc:Choice>
    <mc:Fallback xmlns="">
      <p:transition spd="slow" advTm="4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4" name="Google Shape;184;p28"/>
          <p:cNvGrpSpPr/>
          <p:nvPr/>
        </p:nvGrpSpPr>
        <p:grpSpPr>
          <a:xfrm>
            <a:off x="4939500" y="1219611"/>
            <a:ext cx="3837000" cy="2704200"/>
            <a:chOff x="4939500" y="1219611"/>
            <a:chExt cx="3837000" cy="2704200"/>
          </a:xfrm>
        </p:grpSpPr>
        <p:cxnSp>
          <p:nvCxnSpPr>
            <p:cNvPr id="185" name="Google Shape;185;p28"/>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186" name="Google Shape;186;p28"/>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187" name="Google Shape;187;p28"/>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188" name="Google Shape;188;p28"/>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189" name="Google Shape;189;p28"/>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190" name="Google Shape;190;p28"/>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191" name="Google Shape;191;p28"/>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192" name="Google Shape;192;p28"/>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193" name="Google Shape;193;p28"/>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194" name="Google Shape;194;p28"/>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195" name="Google Shape;195;p28"/>
          <p:cNvSpPr/>
          <p:nvPr/>
        </p:nvSpPr>
        <p:spPr>
          <a:xfrm>
            <a:off x="7014920" y="2133119"/>
            <a:ext cx="286500" cy="286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Impact</a:t>
            </a:r>
            <a:endParaRPr/>
          </a:p>
        </p:txBody>
      </p:sp>
      <p:sp>
        <p:nvSpPr>
          <p:cNvPr id="197" name="Google Shape;197;p28"/>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XX% sales increase</a:t>
            </a:r>
            <a:endParaRPr/>
          </a:p>
        </p:txBody>
      </p:sp>
      <p:grpSp>
        <p:nvGrpSpPr>
          <p:cNvPr id="198" name="Google Shape;198;p28"/>
          <p:cNvGrpSpPr/>
          <p:nvPr/>
        </p:nvGrpSpPr>
        <p:grpSpPr>
          <a:xfrm>
            <a:off x="4939534" y="2017046"/>
            <a:ext cx="3825543" cy="1573620"/>
            <a:chOff x="1000000" y="2393988"/>
            <a:chExt cx="4144235" cy="1704713"/>
          </a:xfrm>
        </p:grpSpPr>
        <p:sp>
          <p:nvSpPr>
            <p:cNvPr id="199" name="Google Shape;199;p28"/>
            <p:cNvSpPr/>
            <p:nvPr/>
          </p:nvSpPr>
          <p:spPr>
            <a:xfrm>
              <a:off x="1000000" y="2440003"/>
              <a:ext cx="4144235" cy="1631269"/>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sp>
        <p:sp>
          <p:nvSpPr>
            <p:cNvPr id="200" name="Google Shape;200;p28"/>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28"/>
          <p:cNvSpPr/>
          <p:nvPr/>
        </p:nvSpPr>
        <p:spPr>
          <a:xfrm>
            <a:off x="6847150" y="1577745"/>
            <a:ext cx="1179600" cy="343800"/>
          </a:xfrm>
          <a:prstGeom prst="wedgeRoundRectCallout">
            <a:avLst>
              <a:gd name="adj1" fmla="val -21432"/>
              <a:gd name="adj2" fmla="val 84969"/>
              <a:gd name="adj3"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28"/>
          <p:cNvGrpSpPr/>
          <p:nvPr/>
        </p:nvGrpSpPr>
        <p:grpSpPr>
          <a:xfrm>
            <a:off x="4939557" y="1778136"/>
            <a:ext cx="3836911" cy="1503799"/>
            <a:chOff x="1000025" y="2059300"/>
            <a:chExt cx="4156550" cy="1629075"/>
          </a:xfrm>
        </p:grpSpPr>
        <p:sp>
          <p:nvSpPr>
            <p:cNvPr id="210" name="Google Shape;210;p28"/>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sp>
        <p:sp>
          <p:nvSpPr>
            <p:cNvPr id="211" name="Google Shape;211;p28"/>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8"/>
          <p:cNvSpPr txBox="1">
            <a:spLocks noGrp="1"/>
          </p:cNvSpPr>
          <p:nvPr>
            <p:ph type="body" idx="2"/>
          </p:nvPr>
        </p:nvSpPr>
        <p:spPr>
          <a:xfrm>
            <a:off x="6847150" y="1606395"/>
            <a:ext cx="1179600" cy="2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rPr>
              <a:t>max growth</a:t>
            </a:r>
            <a:endParaRPr sz="1300">
              <a:solidFill>
                <a:schemeClr val="dk1"/>
              </a:solidFill>
            </a:endParaRPr>
          </a:p>
        </p:txBody>
      </p:sp>
      <p:pic>
        <p:nvPicPr>
          <p:cNvPr id="220" name="Google Shape;220;p28"/>
          <p:cNvPicPr preferRelativeResize="0"/>
          <p:nvPr/>
        </p:nvPicPr>
        <p:blipFill>
          <a:blip r:embed="rId5">
            <a:alphaModFix/>
          </a:blip>
          <a:stretch>
            <a:fillRect/>
          </a:stretch>
        </p:blipFill>
        <p:spPr>
          <a:xfrm>
            <a:off x="0" y="0"/>
            <a:ext cx="9144000" cy="5143500"/>
          </a:xfrm>
          <a:prstGeom prst="rect">
            <a:avLst/>
          </a:prstGeom>
          <a:noFill/>
          <a:ln>
            <a:noFill/>
          </a:ln>
        </p:spPr>
      </p:pic>
      <p:pic>
        <p:nvPicPr>
          <p:cNvPr id="10" name="Audio 9">
            <a:hlinkClick r:id="" action="ppaction://media"/>
            <a:extLst>
              <a:ext uri="{FF2B5EF4-FFF2-40B4-BE49-F238E27FC236}">
                <a16:creationId xmlns:a16="http://schemas.microsoft.com/office/drawing/2014/main" xmlns="" id="{E904EE1E-D35F-4860-18A4-FDB238ED94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30"/>
    </mc:Choice>
    <mc:Fallback xmlns="">
      <p:transition spd="slow" advTm="18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9"/>
          <p:cNvPicPr preferRelativeResize="0"/>
          <p:nvPr/>
        </p:nvPicPr>
        <p:blipFill>
          <a:blip r:embed="rId5">
            <a:alphaModFix/>
          </a:blip>
          <a:stretch>
            <a:fillRect/>
          </a:stretch>
        </p:blipFill>
        <p:spPr>
          <a:xfrm>
            <a:off x="152400" y="152400"/>
            <a:ext cx="8602132" cy="4838699"/>
          </a:xfrm>
          <a:prstGeom prst="rect">
            <a:avLst/>
          </a:prstGeom>
          <a:noFill/>
          <a:ln>
            <a:noFill/>
          </a:ln>
        </p:spPr>
      </p:pic>
      <p:pic>
        <p:nvPicPr>
          <p:cNvPr id="20" name="Audio 19">
            <a:hlinkClick r:id="" action="ppaction://media"/>
            <a:extLst>
              <a:ext uri="{FF2B5EF4-FFF2-40B4-BE49-F238E27FC236}">
                <a16:creationId xmlns:a16="http://schemas.microsoft.com/office/drawing/2014/main" xmlns="" id="{F12688A2-85DB-2089-3CB0-519DD56F032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99"/>
    </mc:Choice>
    <mc:Fallback xmlns="">
      <p:transition spd="slow" advTm="6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0"/>
          <p:cNvPicPr preferRelativeResize="0"/>
          <p:nvPr/>
        </p:nvPicPr>
        <p:blipFill>
          <a:blip r:embed="rId5">
            <a:alphaModFix/>
          </a:blip>
          <a:stretch>
            <a:fillRect/>
          </a:stretch>
        </p:blipFill>
        <p:spPr>
          <a:xfrm>
            <a:off x="152400" y="152400"/>
            <a:ext cx="8602132" cy="4838699"/>
          </a:xfrm>
          <a:prstGeom prst="rect">
            <a:avLst/>
          </a:prstGeom>
          <a:noFill/>
          <a:ln>
            <a:noFill/>
          </a:ln>
        </p:spPr>
      </p:pic>
      <p:pic>
        <p:nvPicPr>
          <p:cNvPr id="19" name="Audio 18">
            <a:hlinkClick r:id="" action="ppaction://media"/>
            <a:extLst>
              <a:ext uri="{FF2B5EF4-FFF2-40B4-BE49-F238E27FC236}">
                <a16:creationId xmlns:a16="http://schemas.microsoft.com/office/drawing/2014/main" xmlns="" id="{FF579CDC-168E-1657-ECF7-CF7AB149B0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74"/>
    </mc:Choice>
    <mc:Fallback xmlns="">
      <p:transition spd="slow" advTm="5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CF5D5-864E-6BFA-04B7-8E228B4F57F2}"/>
              </a:ext>
            </a:extLst>
          </p:cNvPr>
          <p:cNvSpPr>
            <a:spLocks noGrp="1"/>
          </p:cNvSpPr>
          <p:nvPr>
            <p:ph type="title"/>
          </p:nvPr>
        </p:nvSpPr>
        <p:spPr/>
        <p:txBody>
          <a:bodyPr/>
          <a:lstStyle/>
          <a:p>
            <a:pPr algn="ctr"/>
            <a:r>
              <a:rPr lang="en-US" dirty="0"/>
              <a:t>CONTENT</a:t>
            </a:r>
          </a:p>
        </p:txBody>
      </p:sp>
      <p:sp>
        <p:nvSpPr>
          <p:cNvPr id="3" name="Text Placeholder 2">
            <a:extLst>
              <a:ext uri="{FF2B5EF4-FFF2-40B4-BE49-F238E27FC236}">
                <a16:creationId xmlns:a16="http://schemas.microsoft.com/office/drawing/2014/main" xmlns="" id="{BB5B2458-E4FD-A468-1ADA-E54C7C61C387}"/>
              </a:ext>
            </a:extLst>
          </p:cNvPr>
          <p:cNvSpPr>
            <a:spLocks noGrp="1"/>
          </p:cNvSpPr>
          <p:nvPr>
            <p:ph type="body" idx="1"/>
          </p:nvPr>
        </p:nvSpPr>
        <p:spPr/>
        <p:txBody>
          <a:bodyPr/>
          <a:lstStyle/>
          <a:p>
            <a:r>
              <a:rPr lang="en-US" sz="1200" dirty="0"/>
              <a:t>Problem Statement </a:t>
            </a:r>
          </a:p>
          <a:p>
            <a:r>
              <a:rPr lang="en-US" sz="1200" dirty="0"/>
              <a:t>Technology Solution</a:t>
            </a:r>
          </a:p>
          <a:p>
            <a:r>
              <a:rPr lang="en-US" sz="1200" dirty="0"/>
              <a:t>Project Benefits</a:t>
            </a:r>
          </a:p>
          <a:p>
            <a:r>
              <a:rPr lang="en-US" sz="1200" dirty="0"/>
              <a:t>Business Function 1</a:t>
            </a:r>
          </a:p>
          <a:p>
            <a:r>
              <a:rPr lang="en-US" sz="1200" dirty="0"/>
              <a:t>Process Map </a:t>
            </a:r>
          </a:p>
          <a:p>
            <a:r>
              <a:rPr lang="en-US" sz="1200" dirty="0"/>
              <a:t> Function 2</a:t>
            </a:r>
          </a:p>
          <a:p>
            <a:r>
              <a:rPr lang="en-US" sz="1200" dirty="0"/>
              <a:t>Process Map </a:t>
            </a:r>
          </a:p>
          <a:p>
            <a:r>
              <a:rPr lang="en-US" sz="1200" dirty="0"/>
              <a:t>Business Function 3</a:t>
            </a:r>
          </a:p>
          <a:p>
            <a:r>
              <a:rPr lang="en-US" sz="1200" dirty="0"/>
              <a:t>Process Map</a:t>
            </a:r>
          </a:p>
          <a:p>
            <a:r>
              <a:rPr lang="en-US" sz="1200" dirty="0"/>
              <a:t>Business Function 4</a:t>
            </a:r>
          </a:p>
          <a:p>
            <a:r>
              <a:rPr lang="en-US" sz="1200" dirty="0"/>
              <a:t>Process Map</a:t>
            </a:r>
          </a:p>
          <a:p>
            <a:r>
              <a:rPr lang="en-US" sz="1200" dirty="0">
                <a:latin typeface="Times New Roman"/>
                <a:ea typeface="Times New Roman"/>
                <a:cs typeface="Times New Roman"/>
                <a:sym typeface="Times New Roman"/>
              </a:rPr>
              <a:t>Infrastructure Architecture - Network Topology</a:t>
            </a:r>
            <a:endParaRPr lang="en-US" sz="1200" dirty="0">
              <a:latin typeface="Roboto"/>
              <a:ea typeface="Roboto"/>
              <a:cs typeface="Roboto"/>
              <a:sym typeface="Roboto"/>
            </a:endParaRPr>
          </a:p>
          <a:p>
            <a:r>
              <a:rPr lang="en-US" sz="1200" dirty="0">
                <a:latin typeface="Times New Roman"/>
                <a:ea typeface="Times New Roman"/>
                <a:cs typeface="Times New Roman"/>
                <a:sym typeface="Times New Roman"/>
              </a:rPr>
              <a:t>Infrastructure Architecture -</a:t>
            </a:r>
            <a:r>
              <a:rPr lang="en" sz="1200" dirty="0">
                <a:latin typeface="Times New Roman"/>
                <a:ea typeface="Times New Roman"/>
                <a:cs typeface="Times New Roman"/>
                <a:sym typeface="Times New Roman"/>
              </a:rPr>
              <a:t> Entity Relationship Diagram</a:t>
            </a:r>
          </a:p>
          <a:p>
            <a:r>
              <a:rPr lang="en" sz="1200" dirty="0">
                <a:latin typeface="Times New Roman"/>
                <a:cs typeface="Times New Roman"/>
                <a:sym typeface="Times New Roman"/>
              </a:rPr>
              <a:t>Technology Tools </a:t>
            </a:r>
            <a:endParaRPr lang="en-US" sz="1200" dirty="0"/>
          </a:p>
          <a:p>
            <a:r>
              <a:rPr lang="en-US" sz="1200" dirty="0"/>
              <a:t>References</a:t>
            </a:r>
          </a:p>
        </p:txBody>
      </p:sp>
      <p:pic>
        <p:nvPicPr>
          <p:cNvPr id="44" name="Audio 43">
            <a:hlinkClick r:id="" action="ppaction://media"/>
            <a:extLst>
              <a:ext uri="{FF2B5EF4-FFF2-40B4-BE49-F238E27FC236}">
                <a16:creationId xmlns:a16="http://schemas.microsoft.com/office/drawing/2014/main" xmlns="" id="{8B383A01-134D-4F25-5456-83131A3F36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7047" t="-55469" r="-137047" b="-55469"/>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2381425943"/>
      </p:ext>
    </p:extLst>
  </p:cSld>
  <p:clrMapOvr>
    <a:masterClrMapping/>
  </p:clrMapOvr>
  <mc:AlternateContent xmlns:mc="http://schemas.openxmlformats.org/markup-compatibility/2006" xmlns:p14="http://schemas.microsoft.com/office/powerpoint/2010/main">
    <mc:Choice Requires="p14">
      <p:transition spd="slow" p14:dur="2000" advTm="3571"/>
    </mc:Choice>
    <mc:Fallback xmlns="">
      <p:transition spd="slow" advTm="3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33"/>
          <p:cNvPicPr preferRelativeResize="0"/>
          <p:nvPr/>
        </p:nvPicPr>
        <p:blipFill>
          <a:blip r:embed="rId3">
            <a:alphaModFix/>
          </a:blip>
          <a:stretch>
            <a:fillRect/>
          </a:stretch>
        </p:blipFill>
        <p:spPr>
          <a:xfrm>
            <a:off x="130575" y="794913"/>
            <a:ext cx="2883201" cy="4170150"/>
          </a:xfrm>
          <a:prstGeom prst="rect">
            <a:avLst/>
          </a:prstGeom>
          <a:noFill/>
          <a:ln>
            <a:noFill/>
          </a:ln>
        </p:spPr>
      </p:pic>
      <p:pic>
        <p:nvPicPr>
          <p:cNvPr id="246" name="Google Shape;246;p33"/>
          <p:cNvPicPr preferRelativeResize="0"/>
          <p:nvPr/>
        </p:nvPicPr>
        <p:blipFill>
          <a:blip r:embed="rId4">
            <a:alphaModFix/>
          </a:blip>
          <a:stretch>
            <a:fillRect/>
          </a:stretch>
        </p:blipFill>
        <p:spPr>
          <a:xfrm>
            <a:off x="3164425" y="794925"/>
            <a:ext cx="2722450" cy="4170150"/>
          </a:xfrm>
          <a:prstGeom prst="rect">
            <a:avLst/>
          </a:prstGeom>
          <a:noFill/>
          <a:ln>
            <a:noFill/>
          </a:ln>
        </p:spPr>
      </p:pic>
      <p:pic>
        <p:nvPicPr>
          <p:cNvPr id="247" name="Google Shape;247;p33"/>
          <p:cNvPicPr preferRelativeResize="0"/>
          <p:nvPr/>
        </p:nvPicPr>
        <p:blipFill>
          <a:blip r:embed="rId5">
            <a:alphaModFix/>
          </a:blip>
          <a:stretch>
            <a:fillRect/>
          </a:stretch>
        </p:blipFill>
        <p:spPr>
          <a:xfrm>
            <a:off x="6037525" y="819788"/>
            <a:ext cx="2943974" cy="4145275"/>
          </a:xfrm>
          <a:prstGeom prst="rect">
            <a:avLst/>
          </a:prstGeom>
          <a:noFill/>
          <a:ln>
            <a:noFill/>
          </a:ln>
        </p:spPr>
      </p:pic>
      <p:sp>
        <p:nvSpPr>
          <p:cNvPr id="248" name="Google Shape;248;p33"/>
          <p:cNvSpPr txBox="1"/>
          <p:nvPr/>
        </p:nvSpPr>
        <p:spPr>
          <a:xfrm>
            <a:off x="492250" y="142700"/>
            <a:ext cx="5786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latin typeface="Times New Roman"/>
                <a:ea typeface="Times New Roman"/>
                <a:cs typeface="Times New Roman"/>
                <a:sym typeface="Times New Roman"/>
              </a:rPr>
              <a:t>Stockroom Management </a:t>
            </a:r>
            <a:endParaRPr sz="3200">
              <a:latin typeface="Times New Roman"/>
              <a:ea typeface="Times New Roman"/>
              <a:cs typeface="Times New Roman"/>
              <a:sym typeface="Times New Roman"/>
            </a:endParaRPr>
          </a:p>
        </p:txBody>
      </p:sp>
      <p:pic>
        <p:nvPicPr>
          <p:cNvPr id="2" name="Graphic 2">
            <a:extLst>
              <a:ext uri="{FF2B5EF4-FFF2-40B4-BE49-F238E27FC236}">
                <a16:creationId xmlns:a16="http://schemas.microsoft.com/office/drawing/2014/main" xmlns="" id="{9C0B82B2-6306-DDD1-CE2B-73E46F65B7D9}"/>
              </a:ext>
            </a:extLst>
          </p:cNvPr>
          <p:cNvPicPr>
            <a:picLocks noChangeAspect="1"/>
            <a:extLst>
              <a:ext uri="{51228E76-BA90-4043-B771-695A4F85340A}">
                <alf:liveFeedProps xmlns:alf="http://schemas.microsoft.com/office/drawing/2021/livefeed" xmlns=""/>
              </a:ext>
            </a:extLst>
          </p:cNvPicPr>
          <p:nvPr/>
        </p:nvPicPr>
        <p:blipFill>
          <a:blip r:embed="rId6">
            <a:extLst>
              <a:ext uri="{96DAC541-7B7A-43D3-8B79-37D633B846F1}">
                <asvg:svgBlip xmlns:asvg="http://schemas.microsoft.com/office/drawing/2016/SVG/main" xmlns="" r:embed="rId7"/>
              </a:ext>
            </a:extLst>
          </a:blip>
          <a:stretch>
            <a:fillRect/>
          </a:stretch>
        </p:blipFill>
        <p:spPr>
          <a:xfrm>
            <a:off x="6860763" y="3857625"/>
            <a:ext cx="2280474" cy="12858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p:nvPr/>
        </p:nvSpPr>
        <p:spPr>
          <a:xfrm>
            <a:off x="396500" y="327900"/>
            <a:ext cx="8331300" cy="6771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200">
                <a:latin typeface="Times New Roman"/>
                <a:ea typeface="Times New Roman"/>
                <a:cs typeface="Times New Roman"/>
                <a:sym typeface="Times New Roman"/>
              </a:rPr>
              <a:t>Asset Creation</a:t>
            </a:r>
            <a:endParaRPr sz="3200">
              <a:latin typeface="Times New Roman"/>
              <a:ea typeface="Times New Roman"/>
              <a:cs typeface="Times New Roman"/>
              <a:sym typeface="Times New Roman"/>
            </a:endParaRPr>
          </a:p>
        </p:txBody>
      </p:sp>
      <p:pic>
        <p:nvPicPr>
          <p:cNvPr id="254" name="Google Shape;254;p34"/>
          <p:cNvPicPr preferRelativeResize="0"/>
          <p:nvPr/>
        </p:nvPicPr>
        <p:blipFill>
          <a:blip r:embed="rId3">
            <a:alphaModFix/>
          </a:blip>
          <a:stretch>
            <a:fillRect/>
          </a:stretch>
        </p:blipFill>
        <p:spPr>
          <a:xfrm>
            <a:off x="152400" y="1157400"/>
            <a:ext cx="2906324" cy="2561651"/>
          </a:xfrm>
          <a:prstGeom prst="rect">
            <a:avLst/>
          </a:prstGeom>
          <a:noFill/>
          <a:ln>
            <a:noFill/>
          </a:ln>
        </p:spPr>
      </p:pic>
      <p:pic>
        <p:nvPicPr>
          <p:cNvPr id="255" name="Google Shape;255;p34"/>
          <p:cNvPicPr preferRelativeResize="0"/>
          <p:nvPr/>
        </p:nvPicPr>
        <p:blipFill>
          <a:blip r:embed="rId4">
            <a:alphaModFix/>
          </a:blip>
          <a:stretch>
            <a:fillRect/>
          </a:stretch>
        </p:blipFill>
        <p:spPr>
          <a:xfrm>
            <a:off x="3211125" y="1157400"/>
            <a:ext cx="2647649" cy="2561651"/>
          </a:xfrm>
          <a:prstGeom prst="rect">
            <a:avLst/>
          </a:prstGeom>
          <a:noFill/>
          <a:ln>
            <a:noFill/>
          </a:ln>
        </p:spPr>
      </p:pic>
      <p:pic>
        <p:nvPicPr>
          <p:cNvPr id="256" name="Google Shape;256;p34"/>
          <p:cNvPicPr preferRelativeResize="0"/>
          <p:nvPr/>
        </p:nvPicPr>
        <p:blipFill>
          <a:blip r:embed="rId5">
            <a:alphaModFix/>
          </a:blip>
          <a:stretch>
            <a:fillRect/>
          </a:stretch>
        </p:blipFill>
        <p:spPr>
          <a:xfrm>
            <a:off x="6011174" y="1157400"/>
            <a:ext cx="2980426" cy="25616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p:nvPr/>
        </p:nvSpPr>
        <p:spPr>
          <a:xfrm>
            <a:off x="396500" y="327900"/>
            <a:ext cx="8331300" cy="6771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3200">
                <a:latin typeface="Times New Roman"/>
                <a:ea typeface="Times New Roman"/>
                <a:cs typeface="Times New Roman"/>
                <a:sym typeface="Times New Roman"/>
              </a:rPr>
              <a:t>Request Process</a:t>
            </a:r>
            <a:endParaRPr sz="3200">
              <a:latin typeface="Times New Roman"/>
              <a:ea typeface="Times New Roman"/>
              <a:cs typeface="Times New Roman"/>
              <a:sym typeface="Times New Roman"/>
            </a:endParaRPr>
          </a:p>
        </p:txBody>
      </p:sp>
      <p:pic>
        <p:nvPicPr>
          <p:cNvPr id="262" name="Google Shape;262;p35"/>
          <p:cNvPicPr preferRelativeResize="0"/>
          <p:nvPr/>
        </p:nvPicPr>
        <p:blipFill>
          <a:blip r:embed="rId3">
            <a:alphaModFix/>
          </a:blip>
          <a:stretch>
            <a:fillRect/>
          </a:stretch>
        </p:blipFill>
        <p:spPr>
          <a:xfrm>
            <a:off x="152400" y="1157400"/>
            <a:ext cx="2708601" cy="2333564"/>
          </a:xfrm>
          <a:prstGeom prst="rect">
            <a:avLst/>
          </a:prstGeom>
          <a:noFill/>
          <a:ln>
            <a:noFill/>
          </a:ln>
        </p:spPr>
      </p:pic>
      <p:pic>
        <p:nvPicPr>
          <p:cNvPr id="263" name="Google Shape;263;p35"/>
          <p:cNvPicPr preferRelativeResize="0"/>
          <p:nvPr/>
        </p:nvPicPr>
        <p:blipFill>
          <a:blip r:embed="rId4">
            <a:alphaModFix/>
          </a:blip>
          <a:stretch>
            <a:fillRect/>
          </a:stretch>
        </p:blipFill>
        <p:spPr>
          <a:xfrm>
            <a:off x="2969275" y="1167125"/>
            <a:ext cx="2708601" cy="2314124"/>
          </a:xfrm>
          <a:prstGeom prst="rect">
            <a:avLst/>
          </a:prstGeom>
          <a:noFill/>
          <a:ln>
            <a:noFill/>
          </a:ln>
        </p:spPr>
      </p:pic>
      <p:pic>
        <p:nvPicPr>
          <p:cNvPr id="264" name="Google Shape;264;p35"/>
          <p:cNvPicPr preferRelativeResize="0"/>
          <p:nvPr/>
        </p:nvPicPr>
        <p:blipFill>
          <a:blip r:embed="rId5">
            <a:alphaModFix/>
          </a:blip>
          <a:stretch>
            <a:fillRect/>
          </a:stretch>
        </p:blipFill>
        <p:spPr>
          <a:xfrm>
            <a:off x="5786150" y="1157400"/>
            <a:ext cx="2708601" cy="23335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p:nvPr/>
        </p:nvSpPr>
        <p:spPr>
          <a:xfrm>
            <a:off x="534350" y="302050"/>
            <a:ext cx="7762500" cy="1169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3200" dirty="0">
                <a:latin typeface="Times New Roman"/>
                <a:ea typeface="Times New Roman"/>
                <a:cs typeface="Times New Roman"/>
                <a:sym typeface="Times New Roman"/>
              </a:rPr>
              <a:t>Infrastructure Architecture - Network Topology</a:t>
            </a:r>
            <a:endParaRPr dirty="0">
              <a:latin typeface="Roboto"/>
              <a:ea typeface="Roboto"/>
              <a:cs typeface="Roboto"/>
              <a:sym typeface="Roboto"/>
            </a:endParaRPr>
          </a:p>
        </p:txBody>
      </p:sp>
      <p:pic>
        <p:nvPicPr>
          <p:cNvPr id="270" name="Google Shape;270;p36"/>
          <p:cNvPicPr preferRelativeResize="0"/>
          <p:nvPr/>
        </p:nvPicPr>
        <p:blipFill>
          <a:blip r:embed="rId5">
            <a:alphaModFix/>
          </a:blip>
          <a:stretch>
            <a:fillRect/>
          </a:stretch>
        </p:blipFill>
        <p:spPr>
          <a:xfrm>
            <a:off x="5341849" y="1520750"/>
            <a:ext cx="3668750" cy="3366951"/>
          </a:xfrm>
          <a:prstGeom prst="rect">
            <a:avLst/>
          </a:prstGeom>
          <a:noFill/>
          <a:ln>
            <a:noFill/>
          </a:ln>
        </p:spPr>
      </p:pic>
      <p:sp>
        <p:nvSpPr>
          <p:cNvPr id="271" name="Google Shape;271;p36"/>
          <p:cNvSpPr txBox="1"/>
          <p:nvPr/>
        </p:nvSpPr>
        <p:spPr>
          <a:xfrm>
            <a:off x="224200" y="1620225"/>
            <a:ext cx="4842000" cy="29553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Follows the WAN network</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Different parts of the network will be connected to a central access point </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All the wireless clients will be able to connect to this central access point/wireless access point and pull data from it.</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Additional levels of security needs to be implemented to keep the data secure</a:t>
            </a:r>
            <a:endParaRPr sz="2000">
              <a:latin typeface="Times New Roman"/>
              <a:ea typeface="Times New Roman"/>
              <a:cs typeface="Times New Roman"/>
              <a:sym typeface="Times New Roman"/>
            </a:endParaRPr>
          </a:p>
        </p:txBody>
      </p:sp>
      <p:pic>
        <p:nvPicPr>
          <p:cNvPr id="20" name="Audio 19">
            <a:hlinkClick r:id="" action="ppaction://media"/>
            <a:extLst>
              <a:ext uri="{FF2B5EF4-FFF2-40B4-BE49-F238E27FC236}">
                <a16:creationId xmlns:a16="http://schemas.microsoft.com/office/drawing/2014/main" xmlns="" id="{DAF689CE-C2C7-B291-A241-B82AF15544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092"/>
    </mc:Choice>
    <mc:Fallback xmlns="">
      <p:transition spd="slow" advTm="27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p:nvPr/>
        </p:nvSpPr>
        <p:spPr>
          <a:xfrm>
            <a:off x="2822900" y="431975"/>
            <a:ext cx="5786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latin typeface="Times New Roman"/>
              <a:ea typeface="Times New Roman"/>
              <a:cs typeface="Times New Roman"/>
              <a:sym typeface="Times New Roman"/>
            </a:endParaRPr>
          </a:p>
        </p:txBody>
      </p:sp>
      <p:sp>
        <p:nvSpPr>
          <p:cNvPr id="277" name="Google Shape;277;p37"/>
          <p:cNvSpPr txBox="1"/>
          <p:nvPr/>
        </p:nvSpPr>
        <p:spPr>
          <a:xfrm>
            <a:off x="1557196" y="185675"/>
            <a:ext cx="57864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latin typeface="Times New Roman"/>
                <a:ea typeface="Times New Roman"/>
                <a:cs typeface="Times New Roman"/>
                <a:sym typeface="Times New Roman"/>
              </a:rPr>
              <a:t>Infrastructure Architecture - Entity Relationship Diagram</a:t>
            </a:r>
            <a:endParaRPr dirty="0">
              <a:latin typeface="Roboto"/>
              <a:ea typeface="Roboto"/>
              <a:cs typeface="Roboto"/>
              <a:sym typeface="Roboto"/>
            </a:endParaRPr>
          </a:p>
        </p:txBody>
      </p:sp>
      <p:pic>
        <p:nvPicPr>
          <p:cNvPr id="278" name="Google Shape;278;p37"/>
          <p:cNvPicPr preferRelativeResize="0"/>
          <p:nvPr/>
        </p:nvPicPr>
        <p:blipFill>
          <a:blip r:embed="rId5">
            <a:alphaModFix/>
          </a:blip>
          <a:stretch>
            <a:fillRect/>
          </a:stretch>
        </p:blipFill>
        <p:spPr>
          <a:xfrm>
            <a:off x="5100625" y="1820300"/>
            <a:ext cx="3960774" cy="2487675"/>
          </a:xfrm>
          <a:prstGeom prst="rect">
            <a:avLst/>
          </a:prstGeom>
          <a:noFill/>
          <a:ln>
            <a:noFill/>
          </a:ln>
        </p:spPr>
      </p:pic>
      <p:sp>
        <p:nvSpPr>
          <p:cNvPr id="279" name="Google Shape;279;p37"/>
          <p:cNvSpPr txBox="1"/>
          <p:nvPr/>
        </p:nvSpPr>
        <p:spPr>
          <a:xfrm>
            <a:off x="130600" y="1355375"/>
            <a:ext cx="4780500" cy="4185731"/>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rgbClr val="444444"/>
              </a:buClr>
              <a:buSzPts val="2000"/>
              <a:buFont typeface="Times New Roman"/>
              <a:buChar char="-"/>
            </a:pPr>
            <a:r>
              <a:rPr lang="en" sz="2000" dirty="0">
                <a:solidFill>
                  <a:srgbClr val="444444"/>
                </a:solidFill>
                <a:latin typeface="Times New Roman"/>
                <a:ea typeface="Times New Roman"/>
                <a:cs typeface="Times New Roman"/>
                <a:sym typeface="Times New Roman"/>
              </a:rPr>
              <a:t>An entity relationship diagram (ERD) shows the relationships</a:t>
            </a:r>
            <a:endParaRPr sz="2000" dirty="0">
              <a:solidFill>
                <a:srgbClr val="444444"/>
              </a:solidFill>
              <a:latin typeface="Times New Roman"/>
              <a:ea typeface="Times New Roman"/>
              <a:cs typeface="Times New Roman"/>
              <a:sym typeface="Times New Roman"/>
            </a:endParaRPr>
          </a:p>
          <a:p>
            <a:pPr marL="0" lvl="0" indent="0" algn="l" rtl="0">
              <a:spcBef>
                <a:spcPts val="0"/>
              </a:spcBef>
              <a:spcAft>
                <a:spcPts val="0"/>
              </a:spcAft>
              <a:buNone/>
            </a:pPr>
            <a:r>
              <a:rPr lang="en" sz="2000" dirty="0">
                <a:solidFill>
                  <a:srgbClr val="444444"/>
                </a:solidFill>
                <a:latin typeface="Times New Roman"/>
                <a:ea typeface="Times New Roman"/>
                <a:cs typeface="Times New Roman"/>
                <a:sym typeface="Times New Roman"/>
              </a:rPr>
              <a:t>       of entity sets stored in a database.</a:t>
            </a:r>
            <a:endParaRPr sz="2000" dirty="0">
              <a:solidFill>
                <a:srgbClr val="444444"/>
              </a:solidFill>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dirty="0">
                <a:latin typeface="Times New Roman"/>
                <a:ea typeface="Times New Roman"/>
                <a:cs typeface="Times New Roman"/>
                <a:sym typeface="Times New Roman"/>
              </a:rPr>
              <a:t>Our ER Diagram contains 4 tables which focus on delivering the</a:t>
            </a:r>
            <a:endParaRPr sz="2000" dirty="0">
              <a:latin typeface="Times New Roman"/>
              <a:ea typeface="Times New Roman"/>
              <a:cs typeface="Times New Roman"/>
              <a:sym typeface="Times New Roman"/>
            </a:endParaRPr>
          </a:p>
          <a:p>
            <a:pPr marL="0" lvl="0" indent="0" algn="l" rtl="0">
              <a:spcBef>
                <a:spcPts val="0"/>
              </a:spcBef>
              <a:spcAft>
                <a:spcPts val="0"/>
              </a:spcAft>
              <a:buNone/>
            </a:pPr>
            <a:r>
              <a:rPr lang="en" sz="2000" dirty="0">
                <a:latin typeface="Times New Roman"/>
                <a:ea typeface="Times New Roman"/>
                <a:cs typeface="Times New Roman"/>
                <a:sym typeface="Times New Roman"/>
              </a:rPr>
              <a:t>       result to the Employees. </a:t>
            </a:r>
            <a:endParaRPr sz="2000" dirty="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dirty="0">
                <a:latin typeface="Times New Roman"/>
                <a:ea typeface="Times New Roman"/>
                <a:cs typeface="Times New Roman"/>
                <a:sym typeface="Times New Roman"/>
              </a:rPr>
              <a:t>Each table in the ER diagram has a primary key denoted as PK. The foreign key is denoted as FK.</a:t>
            </a: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lang="en-US" sz="2000" dirty="0">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sz="2000" dirty="0">
              <a:latin typeface="Times New Roman"/>
              <a:ea typeface="Times New Roman"/>
              <a:cs typeface="Times New Roman"/>
              <a:sym typeface="Times New Roman"/>
            </a:endParaRPr>
          </a:p>
          <a:p>
            <a:pPr marL="0" lvl="0" indent="0" algn="l" rtl="0">
              <a:spcBef>
                <a:spcPts val="0"/>
              </a:spcBef>
              <a:spcAft>
                <a:spcPts val="0"/>
              </a:spcAft>
              <a:buNone/>
            </a:pPr>
            <a:r>
              <a:rPr lang="en" sz="2000" dirty="0">
                <a:latin typeface="Times New Roman"/>
                <a:ea typeface="Times New Roman"/>
                <a:cs typeface="Times New Roman"/>
                <a:sym typeface="Times New Roman"/>
              </a:rPr>
              <a:t>  </a:t>
            </a:r>
            <a:endParaRPr sz="2000" dirty="0">
              <a:latin typeface="Times New Roman"/>
              <a:ea typeface="Times New Roman"/>
              <a:cs typeface="Times New Roman"/>
              <a:sym typeface="Times New Roman"/>
            </a:endParaRPr>
          </a:p>
        </p:txBody>
      </p:sp>
      <p:pic>
        <p:nvPicPr>
          <p:cNvPr id="8" name="Audio 7">
            <a:hlinkClick r:id="" action="ppaction://media"/>
            <a:extLst>
              <a:ext uri="{FF2B5EF4-FFF2-40B4-BE49-F238E27FC236}">
                <a16:creationId xmlns:a16="http://schemas.microsoft.com/office/drawing/2014/main" xmlns="" id="{56682A42-7646-E424-7B51-D359FBB353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229"/>
    </mc:Choice>
    <mc:Fallback xmlns="">
      <p:transition spd="slow" advTm="26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8"/>
          <p:cNvPicPr preferRelativeResize="0"/>
          <p:nvPr/>
        </p:nvPicPr>
        <p:blipFill rotWithShape="1">
          <a:blip r:embed="rId5">
            <a:alphaModFix/>
          </a:blip>
          <a:srcRect t="-1270" b="1269"/>
          <a:stretch/>
        </p:blipFill>
        <p:spPr>
          <a:xfrm>
            <a:off x="213900" y="190850"/>
            <a:ext cx="8602132" cy="4838699"/>
          </a:xfrm>
          <a:prstGeom prst="rect">
            <a:avLst/>
          </a:prstGeom>
          <a:noFill/>
          <a:ln>
            <a:noFill/>
          </a:ln>
        </p:spPr>
      </p:pic>
      <p:pic>
        <p:nvPicPr>
          <p:cNvPr id="24" name="Audio 23">
            <a:hlinkClick r:id="" action="ppaction://media"/>
            <a:extLst>
              <a:ext uri="{FF2B5EF4-FFF2-40B4-BE49-F238E27FC236}">
                <a16:creationId xmlns:a16="http://schemas.microsoft.com/office/drawing/2014/main" xmlns="" id="{652066DF-7315-04CB-B1FE-DDB5473FD4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21"/>
    </mc:Choice>
    <mc:Fallback xmlns="">
      <p:transition spd="slow" advTm="6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p:nvPr/>
        </p:nvSpPr>
        <p:spPr>
          <a:xfrm>
            <a:off x="439575" y="241725"/>
            <a:ext cx="8400300" cy="6771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2400"/>
              </a:spcBef>
              <a:spcAft>
                <a:spcPts val="600"/>
              </a:spcAft>
              <a:buNone/>
            </a:pPr>
            <a:r>
              <a:rPr lang="en" sz="3200">
                <a:latin typeface="Times New Roman"/>
                <a:ea typeface="Times New Roman"/>
                <a:cs typeface="Times New Roman"/>
                <a:sym typeface="Times New Roman"/>
              </a:rPr>
              <a:t>Technology Tools</a:t>
            </a:r>
            <a:endParaRPr sz="2300" b="1"/>
          </a:p>
        </p:txBody>
      </p:sp>
      <p:sp>
        <p:nvSpPr>
          <p:cNvPr id="290" name="Google Shape;290;p39"/>
          <p:cNvSpPr txBox="1"/>
          <p:nvPr/>
        </p:nvSpPr>
        <p:spPr>
          <a:xfrm>
            <a:off x="482675" y="1146375"/>
            <a:ext cx="4089300" cy="17238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Python</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Django</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MongoDB</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HTML CSS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n" sz="2000">
                <a:latin typeface="Times New Roman"/>
                <a:ea typeface="Times New Roman"/>
                <a:cs typeface="Times New Roman"/>
                <a:sym typeface="Times New Roman"/>
              </a:rPr>
              <a:t>Javascript &amp; Jquery </a:t>
            </a:r>
            <a:endParaRPr sz="2000">
              <a:latin typeface="Times New Roman"/>
              <a:ea typeface="Times New Roman"/>
              <a:cs typeface="Times New Roman"/>
              <a:sym typeface="Times New Roman"/>
            </a:endParaRPr>
          </a:p>
        </p:txBody>
      </p:sp>
      <p:pic>
        <p:nvPicPr>
          <p:cNvPr id="20" name="Audio 19">
            <a:hlinkClick r:id="" action="ppaction://media"/>
            <a:extLst>
              <a:ext uri="{FF2B5EF4-FFF2-40B4-BE49-F238E27FC236}">
                <a16:creationId xmlns:a16="http://schemas.microsoft.com/office/drawing/2014/main" xmlns="" id="{6B446F0B-417A-88C4-BB41-AD3C090E44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05"/>
    </mc:Choice>
    <mc:Fallback xmlns="">
      <p:transition spd="slow" advTm="5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0"/>
          <p:cNvSpPr txBox="1"/>
          <p:nvPr/>
        </p:nvSpPr>
        <p:spPr>
          <a:xfrm>
            <a:off x="153775" y="461300"/>
            <a:ext cx="8464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latin typeface="Times New Roman"/>
                <a:ea typeface="Times New Roman"/>
                <a:cs typeface="Times New Roman"/>
                <a:sym typeface="Times New Roman"/>
              </a:rPr>
              <a:t>References</a:t>
            </a:r>
            <a:endParaRPr sz="3200">
              <a:latin typeface="Times New Roman"/>
              <a:ea typeface="Times New Roman"/>
              <a:cs typeface="Times New Roman"/>
              <a:sym typeface="Times New Roman"/>
            </a:endParaRPr>
          </a:p>
        </p:txBody>
      </p:sp>
      <p:sp>
        <p:nvSpPr>
          <p:cNvPr id="296" name="Google Shape;296;p40"/>
          <p:cNvSpPr txBox="1"/>
          <p:nvPr/>
        </p:nvSpPr>
        <p:spPr>
          <a:xfrm>
            <a:off x="615075" y="1422350"/>
            <a:ext cx="8057400" cy="401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latin typeface="Times New Roman"/>
                <a:ea typeface="Times New Roman"/>
                <a:cs typeface="Times New Roman"/>
                <a:sym typeface="Times New Roman"/>
              </a:rPr>
              <a:t>Tilley, S. (2019). </a:t>
            </a:r>
            <a:r>
              <a:rPr lang="en" i="1">
                <a:latin typeface="Times New Roman"/>
                <a:ea typeface="Times New Roman"/>
                <a:cs typeface="Times New Roman"/>
                <a:sym typeface="Times New Roman"/>
              </a:rPr>
              <a:t>Systems analysis and design</a:t>
            </a:r>
            <a:r>
              <a:rPr lang="en">
                <a:latin typeface="Times New Roman"/>
                <a:ea typeface="Times New Roman"/>
                <a:cs typeface="Times New Roman"/>
                <a:sym typeface="Times New Roman"/>
              </a:rPr>
              <a:t> (12th ed)., Boston, MA: Cengage Learning.</a:t>
            </a:r>
            <a:endParaRPr>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latin typeface="Times New Roman"/>
                <a:ea typeface="Times New Roman"/>
                <a:cs typeface="Times New Roman"/>
                <a:sym typeface="Times New Roman"/>
              </a:rPr>
              <a:t>Initechsolutions, LLC. (2005) A brief guide on company history.</a:t>
            </a:r>
            <a:endParaRPr>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xmlns="" val="tx"/>
                    </a:ext>
                  </a:extLst>
                </a:hlinkClick>
              </a:rPr>
              <a:t>https://www.initechsolutions.com/system-management/</a:t>
            </a:r>
            <a:endParaRPr u="sng">
              <a:solidFill>
                <a:srgbClr val="1155CC"/>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highlight>
                  <a:srgbClr val="FFFFFF"/>
                </a:highlight>
                <a:latin typeface="Times New Roman"/>
                <a:ea typeface="Times New Roman"/>
                <a:cs typeface="Times New Roman"/>
                <a:sym typeface="Times New Roman"/>
              </a:rPr>
              <a:t> </a:t>
            </a:r>
            <a:endParaRPr>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highlight>
                  <a:srgbClr val="FFFFFF"/>
                </a:highlight>
                <a:latin typeface="Times New Roman"/>
                <a:ea typeface="Times New Roman"/>
                <a:cs typeface="Times New Roman"/>
                <a:sym typeface="Times New Roman"/>
              </a:rPr>
              <a:t>Nate, V.</a:t>
            </a:r>
            <a:r>
              <a:rPr lang="en">
                <a:latin typeface="Times New Roman"/>
                <a:ea typeface="Times New Roman"/>
                <a:cs typeface="Times New Roman"/>
                <a:sym typeface="Times New Roman"/>
              </a:rPr>
              <a:t> (2005). What is Initechsolutions, Specialities and why is it so popular? Medium.</a:t>
            </a:r>
            <a:endParaRPr>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xmlns="" val="tx"/>
                    </a:ext>
                  </a:extLst>
                </a:hlinkClick>
              </a:rPr>
              <a:t>https://www.linkedin.com/company/initech-solutions-llc/about/</a:t>
            </a:r>
            <a:endParaRPr u="sng">
              <a:solidFill>
                <a:srgbClr val="1155CC"/>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a:latin typeface="Times New Roman"/>
                <a:ea typeface="Times New Roman"/>
                <a:cs typeface="Times New Roman"/>
                <a:sym typeface="Times New Roman"/>
              </a:rPr>
              <a:t>LucidChart (n.d.). What is a Flow Chart and History? LucidChart.</a:t>
            </a:r>
            <a:endParaRPr>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u="sng">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xmlns="" val="tx"/>
                    </a:ext>
                  </a:extLst>
                </a:hlinkClick>
              </a:rPr>
              <a:t>https://www.lucidchart.com/pages/what-is-a-flowchart-tutorial</a:t>
            </a:r>
            <a:endParaRPr u="sng">
              <a:solidFill>
                <a:srgbClr val="1155CC"/>
              </a:solidFill>
              <a:latin typeface="Times New Roman"/>
              <a:ea typeface="Times New Roman"/>
              <a:cs typeface="Times New Roman"/>
              <a:sym typeface="Times New Roman"/>
            </a:endParaRPr>
          </a:p>
          <a:p>
            <a:pPr marL="0" lvl="0" indent="0" algn="l" rtl="0">
              <a:spcBef>
                <a:spcPts val="120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000000"/>
                </a:solidFill>
                <a:latin typeface="Times New Roman"/>
                <a:ea typeface="Times New Roman"/>
                <a:cs typeface="Times New Roman"/>
                <a:sym typeface="Times New Roman"/>
              </a:rPr>
              <a:t>Problem Statement</a:t>
            </a:r>
            <a:endParaRPr sz="3200">
              <a:solidFill>
                <a:srgbClr val="000000"/>
              </a:solidFill>
              <a:latin typeface="Times New Roman"/>
              <a:ea typeface="Times New Roman"/>
              <a:cs typeface="Times New Roman"/>
              <a:sym typeface="Times New Roman"/>
            </a:endParaRPr>
          </a:p>
        </p:txBody>
      </p:sp>
      <p:sp>
        <p:nvSpPr>
          <p:cNvPr id="92" name="Google Shape;92;p14"/>
          <p:cNvSpPr txBox="1"/>
          <p:nvPr/>
        </p:nvSpPr>
        <p:spPr>
          <a:xfrm>
            <a:off x="502300" y="1657575"/>
            <a:ext cx="8026800" cy="13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700">
                <a:latin typeface="Times New Roman"/>
                <a:ea typeface="Times New Roman"/>
                <a:cs typeface="Times New Roman"/>
                <a:sym typeface="Times New Roman"/>
              </a:rPr>
              <a:t>Some loopholes like data inconsistency, lack of reporting features, poor data management, duplicate data, and inability to track the asset stage were identified in the previous audit cycle along with streamlining the deploy, service and retirement processes for Asset Management System for IniTech Solutions.</a:t>
            </a:r>
            <a:endParaRPr sz="1700">
              <a:latin typeface="Times New Roman"/>
              <a:ea typeface="Times New Roman"/>
              <a:cs typeface="Times New Roman"/>
              <a:sym typeface="Times New Roman"/>
            </a:endParaRPr>
          </a:p>
        </p:txBody>
      </p:sp>
      <p:pic>
        <p:nvPicPr>
          <p:cNvPr id="26" name="Audio 25">
            <a:hlinkClick r:id="" action="ppaction://media"/>
            <a:extLst>
              <a:ext uri="{FF2B5EF4-FFF2-40B4-BE49-F238E27FC236}">
                <a16:creationId xmlns:a16="http://schemas.microsoft.com/office/drawing/2014/main" xmlns="" id="{8DC26D38-171C-08A4-DE87-320B3DDCBC4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302"/>
    </mc:Choice>
    <mc:Fallback xmlns="">
      <p:transition spd="slow" advTm="48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1"/>
          <p:cNvSpPr txBox="1"/>
          <p:nvPr/>
        </p:nvSpPr>
        <p:spPr>
          <a:xfrm>
            <a:off x="784200" y="384425"/>
            <a:ext cx="7919100" cy="480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t> </a:t>
            </a:r>
            <a:endParaRPr sz="1100"/>
          </a:p>
          <a:p>
            <a:pPr marL="0" lvl="0" indent="0" algn="l" rtl="0">
              <a:lnSpc>
                <a:spcPct val="115000"/>
              </a:lnSpc>
              <a:spcBef>
                <a:spcPts val="1200"/>
              </a:spcBef>
              <a:spcAft>
                <a:spcPts val="0"/>
              </a:spcAft>
              <a:buNone/>
            </a:pPr>
            <a:r>
              <a:rPr lang="en" sz="1300">
                <a:latin typeface="Times New Roman"/>
                <a:ea typeface="Times New Roman"/>
                <a:cs typeface="Times New Roman"/>
                <a:sym typeface="Times New Roman"/>
              </a:rPr>
              <a:t>Softwaretesting, H. (2021, September 16) Best IT Asset management software?</a:t>
            </a:r>
            <a:endParaRPr sz="13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u="sng">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xmlns="" val="tx"/>
                    </a:ext>
                  </a:extLst>
                </a:hlinkClick>
              </a:rPr>
              <a:t>https://www.softwaretestinghelp.com/it-asset-management-software/</a:t>
            </a:r>
            <a:endParaRPr sz="1300" u="sng">
              <a:solidFill>
                <a:srgbClr val="1155CC"/>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a:latin typeface="Times New Roman"/>
                <a:ea typeface="Times New Roman"/>
                <a:cs typeface="Times New Roman"/>
                <a:sym typeface="Times New Roman"/>
              </a:rPr>
              <a:t>SerializedAssets (n.d.). Brief about Serialized Inventory Management.</a:t>
            </a:r>
            <a:endParaRPr sz="13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u="sng">
                <a:solidFill>
                  <a:srgbClr val="1155CC"/>
                </a:solidFill>
                <a:latin typeface="Times New Roman"/>
                <a:ea typeface="Times New Roman"/>
                <a:cs typeface="Times New Roman"/>
                <a:sym typeface="Times New Roman"/>
                <a:hlinkClick r:id="rId6">
                  <a:extLst>
                    <a:ext uri="{A12FA001-AC4F-418D-AE19-62706E023703}">
                      <ahyp:hlinkClr xmlns:ahyp="http://schemas.microsoft.com/office/drawing/2018/hyperlinkcolor" xmlns="" val="tx"/>
                    </a:ext>
                  </a:extLst>
                </a:hlinkClick>
              </a:rPr>
              <a:t>https://assetoptics.com/aolex/serialized-inventory-management/</a:t>
            </a:r>
            <a:endParaRPr sz="1300" u="sng">
              <a:solidFill>
                <a:srgbClr val="1155CC"/>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a:latin typeface="Times New Roman"/>
                <a:ea typeface="Times New Roman"/>
                <a:cs typeface="Times New Roman"/>
                <a:sym typeface="Times New Roman"/>
              </a:rPr>
              <a:t>Two-Factor authentication implementation</a:t>
            </a:r>
            <a:endParaRPr sz="13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u="sng">
                <a:solidFill>
                  <a:srgbClr val="1155CC"/>
                </a:solidFill>
                <a:latin typeface="Times New Roman"/>
                <a:ea typeface="Times New Roman"/>
                <a:cs typeface="Times New Roman"/>
                <a:sym typeface="Times New Roman"/>
                <a:hlinkClick r:id="rId7">
                  <a:extLst>
                    <a:ext uri="{A12FA001-AC4F-418D-AE19-62706E023703}">
                      <ahyp:hlinkClr xmlns:ahyp="http://schemas.microsoft.com/office/drawing/2018/hyperlinkcolor" xmlns="" val="tx"/>
                    </a:ext>
                  </a:extLst>
                </a:hlinkClick>
              </a:rPr>
              <a:t>https://www.section.io/engineering-education/implementing-totp-2fa-using-flask/</a:t>
            </a:r>
            <a:endParaRPr sz="1300" u="sng">
              <a:solidFill>
                <a:srgbClr val="1155CC"/>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u="sng">
                <a:solidFill>
                  <a:srgbClr val="1155CC"/>
                </a:solidFill>
                <a:latin typeface="Times New Roman"/>
                <a:ea typeface="Times New Roman"/>
                <a:cs typeface="Times New Roman"/>
                <a:sym typeface="Times New Roman"/>
                <a:hlinkClick r:id="rId8">
                  <a:extLst>
                    <a:ext uri="{A12FA001-AC4F-418D-AE19-62706E023703}">
                      <ahyp:hlinkClr xmlns:ahyp="http://schemas.microsoft.com/office/drawing/2018/hyperlinkcolor" xmlns="" val="tx"/>
                    </a:ext>
                  </a:extLst>
                </a:hlinkClick>
              </a:rPr>
              <a:t>https://cryptobook.nakov.com/more-cryptographic-concepts/one-time-passwords-otp-example</a:t>
            </a:r>
            <a:endParaRPr sz="1300" u="sng">
              <a:solidFill>
                <a:srgbClr val="1155CC"/>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a:latin typeface="Times New Roman"/>
                <a:ea typeface="Times New Roman"/>
                <a:cs typeface="Times New Roman"/>
                <a:sym typeface="Times New Roman"/>
              </a:rPr>
              <a:t>System Quality Requirements Engineering (SQUARE) Methodology: Case Study on Asset Management System</a:t>
            </a:r>
            <a:endParaRPr sz="1300">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en" sz="1300" u="sng">
                <a:solidFill>
                  <a:srgbClr val="1155CC"/>
                </a:solidFill>
                <a:latin typeface="Times New Roman"/>
                <a:ea typeface="Times New Roman"/>
                <a:cs typeface="Times New Roman"/>
                <a:sym typeface="Times New Roman"/>
                <a:hlinkClick r:id="rId9">
                  <a:extLst>
                    <a:ext uri="{A12FA001-AC4F-418D-AE19-62706E023703}">
                      <ahyp:hlinkClr xmlns:ahyp="http://schemas.microsoft.com/office/drawing/2018/hyperlinkcolor" xmlns="" val="tx"/>
                    </a:ext>
                  </a:extLst>
                </a:hlinkClick>
              </a:rPr>
              <a:t>https://www.researchgate.net/publication/235051094_System_Quality_Requirements_Engineering_SQUARE_Methodology_Case_Study_on_Asset_Management_System/figures?lo=1&amp;utm_source=google&amp;utm_medium=organic</a:t>
            </a:r>
            <a:endParaRPr sz="1300" u="sng">
              <a:solidFill>
                <a:srgbClr val="1155CC"/>
              </a:solidFill>
              <a:latin typeface="Times New Roman"/>
              <a:ea typeface="Times New Roman"/>
              <a:cs typeface="Times New Roman"/>
              <a:sym typeface="Times New Roman"/>
            </a:endParaRPr>
          </a:p>
          <a:p>
            <a:pPr marL="457200" lvl="0" indent="0" algn="l" rtl="0">
              <a:lnSpc>
                <a:spcPct val="115000"/>
              </a:lnSpc>
              <a:spcBef>
                <a:spcPts val="1200"/>
              </a:spcBef>
              <a:spcAft>
                <a:spcPts val="1200"/>
              </a:spcAft>
              <a:buNone/>
            </a:pP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p:txBody>
      </p:sp>
      <p:pic>
        <p:nvPicPr>
          <p:cNvPr id="19" name="Audio 18">
            <a:hlinkClick r:id="" action="ppaction://media"/>
            <a:extLst>
              <a:ext uri="{FF2B5EF4-FFF2-40B4-BE49-F238E27FC236}">
                <a16:creationId xmlns:a16="http://schemas.microsoft.com/office/drawing/2014/main" xmlns="" id="{60F2B894-3612-D44F-9C90-DBD80E5C546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216"/>
    </mc:Choice>
    <mc:Fallback xmlns="">
      <p:transition spd="slow" advTm="17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000000"/>
                </a:solidFill>
                <a:latin typeface="Times New Roman"/>
                <a:ea typeface="Times New Roman"/>
                <a:cs typeface="Times New Roman"/>
                <a:sym typeface="Times New Roman"/>
              </a:rPr>
              <a:t>Technology Solution</a:t>
            </a:r>
            <a:endParaRPr sz="3200">
              <a:solidFill>
                <a:srgbClr val="000000"/>
              </a:solidFill>
              <a:latin typeface="Times New Roman"/>
              <a:ea typeface="Times New Roman"/>
              <a:cs typeface="Times New Roman"/>
              <a:sym typeface="Times New Roman"/>
            </a:endParaRPr>
          </a:p>
        </p:txBody>
      </p:sp>
      <p:sp>
        <p:nvSpPr>
          <p:cNvPr id="98" name="Google Shape;98;p15"/>
          <p:cNvSpPr txBox="1"/>
          <p:nvPr/>
        </p:nvSpPr>
        <p:spPr>
          <a:xfrm>
            <a:off x="311700" y="1617375"/>
            <a:ext cx="8520600" cy="16500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1200"/>
              </a:spcBef>
              <a:spcAft>
                <a:spcPts val="0"/>
              </a:spcAft>
              <a:buSzPts val="1700"/>
              <a:buFont typeface="Times New Roman"/>
              <a:buChar char="-"/>
            </a:pPr>
            <a:r>
              <a:rPr lang="en" sz="1700" dirty="0">
                <a:latin typeface="Times New Roman"/>
                <a:ea typeface="Times New Roman"/>
                <a:cs typeface="Times New Roman"/>
                <a:sym typeface="Times New Roman"/>
              </a:rPr>
              <a:t>A centralized web-based application connected to a database maintaining the asset data along with its proper serialized and uniquely identifiable tags and state supporting report generation feature. </a:t>
            </a:r>
            <a:endParaRPr sz="1700" dirty="0">
              <a:latin typeface="Times New Roman"/>
              <a:ea typeface="Times New Roman"/>
              <a:cs typeface="Times New Roman"/>
              <a:sym typeface="Times New Roman"/>
            </a:endParaRPr>
          </a:p>
          <a:p>
            <a:pPr marL="457200" lvl="0" indent="-336550" algn="l" rtl="0">
              <a:lnSpc>
                <a:spcPct val="115000"/>
              </a:lnSpc>
              <a:spcBef>
                <a:spcPts val="0"/>
              </a:spcBef>
              <a:spcAft>
                <a:spcPts val="0"/>
              </a:spcAft>
              <a:buSzPts val="1700"/>
              <a:buFont typeface="Times New Roman"/>
              <a:buChar char="-"/>
            </a:pPr>
            <a:r>
              <a:rPr lang="en" sz="1700" dirty="0">
                <a:latin typeface="Times New Roman"/>
                <a:ea typeface="Times New Roman"/>
                <a:cs typeface="Times New Roman"/>
                <a:sym typeface="Times New Roman"/>
              </a:rPr>
              <a:t>Serialized assets, Stockroom Management, Asset Entry that includes Request Process and System Security are the four major functions that can be completed by the user.</a:t>
            </a:r>
            <a:endParaRPr sz="1700" dirty="0">
              <a:latin typeface="Times New Roman"/>
              <a:ea typeface="Times New Roman"/>
              <a:cs typeface="Times New Roman"/>
              <a:sym typeface="Times New Roman"/>
            </a:endParaRPr>
          </a:p>
        </p:txBody>
      </p:sp>
      <p:pic>
        <p:nvPicPr>
          <p:cNvPr id="22" name="Audio 21">
            <a:hlinkClick r:id="" action="ppaction://media"/>
            <a:extLst>
              <a:ext uri="{FF2B5EF4-FFF2-40B4-BE49-F238E27FC236}">
                <a16:creationId xmlns:a16="http://schemas.microsoft.com/office/drawing/2014/main" xmlns="" id="{8EAEE69F-7048-ADBC-4D42-9241341B7B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753"/>
    </mc:Choice>
    <mc:Fallback xmlns="">
      <p:transition spd="slow" advTm="2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000000"/>
                </a:solidFill>
                <a:latin typeface="Times New Roman"/>
                <a:ea typeface="Times New Roman"/>
                <a:cs typeface="Times New Roman"/>
                <a:sym typeface="Times New Roman"/>
              </a:rPr>
              <a:t>Project Benefits</a:t>
            </a:r>
            <a:endParaRPr sz="3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04" name="Google Shape;104;p16"/>
          <p:cNvSpPr txBox="1"/>
          <p:nvPr/>
        </p:nvSpPr>
        <p:spPr>
          <a:xfrm>
            <a:off x="311700" y="1617375"/>
            <a:ext cx="8520600" cy="3109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1200"/>
              </a:spcBef>
              <a:spcAft>
                <a:spcPts val="0"/>
              </a:spcAft>
              <a:buNone/>
            </a:pPr>
            <a:r>
              <a:rPr lang="en" sz="2000" b="1">
                <a:latin typeface="Times New Roman"/>
                <a:ea typeface="Times New Roman"/>
                <a:cs typeface="Times New Roman"/>
                <a:sym typeface="Times New Roman"/>
              </a:rPr>
              <a:t>1. Asset Manager – Economical and Technological factors </a:t>
            </a:r>
            <a:r>
              <a:rPr lang="en"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marL="914400" lvl="1" indent="-355600" algn="l" rtl="0">
              <a:lnSpc>
                <a:spcPct val="200000"/>
              </a:lnSpc>
              <a:spcBef>
                <a:spcPts val="1200"/>
              </a:spcBef>
              <a:spcAft>
                <a:spcPts val="0"/>
              </a:spcAft>
              <a:buSzPts val="2000"/>
              <a:buFont typeface="Times New Roman"/>
              <a:buChar char="-"/>
            </a:pPr>
            <a:r>
              <a:rPr lang="en" sz="2000">
                <a:latin typeface="Times New Roman"/>
                <a:ea typeface="Times New Roman"/>
                <a:cs typeface="Times New Roman"/>
                <a:sym typeface="Times New Roman"/>
              </a:rPr>
              <a:t>In effectively managing all the assets of the company and make better investment decisions on when to order new laptops and other devices.</a:t>
            </a:r>
            <a:endParaRPr sz="2000">
              <a:latin typeface="Times New Roman"/>
              <a:ea typeface="Times New Roman"/>
              <a:cs typeface="Times New Roman"/>
              <a:sym typeface="Times New Roman"/>
            </a:endParaRPr>
          </a:p>
          <a:p>
            <a:pPr marL="914400" lvl="1" indent="-355600" algn="l" rtl="0">
              <a:lnSpc>
                <a:spcPct val="20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In distributing already available assets to the employees and keep track of them.</a:t>
            </a:r>
            <a:endParaRPr sz="2000">
              <a:latin typeface="Times New Roman"/>
              <a:ea typeface="Times New Roman"/>
              <a:cs typeface="Times New Roman"/>
              <a:sym typeface="Times New Roman"/>
            </a:endParaRPr>
          </a:p>
        </p:txBody>
      </p:sp>
      <p:pic>
        <p:nvPicPr>
          <p:cNvPr id="96" name="Audio 95">
            <a:hlinkClick r:id="" action="ppaction://media"/>
            <a:extLst>
              <a:ext uri="{FF2B5EF4-FFF2-40B4-BE49-F238E27FC236}">
                <a16:creationId xmlns:a16="http://schemas.microsoft.com/office/drawing/2014/main" xmlns="" id="{FF9E8971-BEDE-E658-2B8D-F57C2703AF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13"/>
    </mc:Choice>
    <mc:Fallback xmlns="">
      <p:transition spd="slow" advTm="23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rgbClr val="000000"/>
                </a:solidFill>
                <a:latin typeface="Times New Roman"/>
                <a:ea typeface="Times New Roman"/>
                <a:cs typeface="Times New Roman"/>
                <a:sym typeface="Times New Roman"/>
              </a:rPr>
              <a:t>Project Benefits</a:t>
            </a:r>
            <a:endParaRPr sz="3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10" name="Google Shape;110;p17"/>
          <p:cNvSpPr txBox="1"/>
          <p:nvPr/>
        </p:nvSpPr>
        <p:spPr>
          <a:xfrm>
            <a:off x="311700" y="1017800"/>
            <a:ext cx="8520600" cy="3724066"/>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1200"/>
              </a:spcBef>
              <a:spcAft>
                <a:spcPts val="0"/>
              </a:spcAft>
              <a:buNone/>
            </a:pPr>
            <a:r>
              <a:rPr lang="en" sz="1800" b="1" dirty="0">
                <a:latin typeface="Times New Roman"/>
                <a:ea typeface="Times New Roman"/>
                <a:cs typeface="Times New Roman"/>
                <a:sym typeface="Times New Roman"/>
              </a:rPr>
              <a:t>2. Director IT Services Management</a:t>
            </a:r>
            <a:r>
              <a:rPr lang="en" sz="1800" dirty="0">
                <a:latin typeface="Times New Roman"/>
                <a:ea typeface="Times New Roman"/>
                <a:cs typeface="Times New Roman"/>
                <a:sym typeface="Times New Roman"/>
              </a:rPr>
              <a:t> – </a:t>
            </a:r>
            <a:r>
              <a:rPr lang="en" sz="1800" b="1" dirty="0">
                <a:latin typeface="Times New Roman"/>
                <a:ea typeface="Times New Roman"/>
                <a:cs typeface="Times New Roman"/>
                <a:sym typeface="Times New Roman"/>
              </a:rPr>
              <a:t>Technological factor</a:t>
            </a:r>
            <a:endParaRPr sz="1800" b="1" dirty="0">
              <a:latin typeface="Times New Roman"/>
              <a:ea typeface="Times New Roman"/>
              <a:cs typeface="Times New Roman"/>
              <a:sym typeface="Times New Roman"/>
            </a:endParaRPr>
          </a:p>
          <a:p>
            <a:pPr marL="0" lvl="0" indent="457200" algn="l" rtl="0">
              <a:lnSpc>
                <a:spcPct val="200000"/>
              </a:lnSpc>
              <a:spcBef>
                <a:spcPts val="1200"/>
              </a:spcBef>
              <a:spcAft>
                <a:spcPts val="0"/>
              </a:spcAft>
              <a:buNone/>
            </a:pPr>
            <a:r>
              <a:rPr lang="en" sz="1800" dirty="0">
                <a:latin typeface="Times New Roman"/>
                <a:ea typeface="Times New Roman"/>
                <a:cs typeface="Times New Roman"/>
                <a:sym typeface="Times New Roman"/>
              </a:rPr>
              <a:t>-  Increases automation, reducing manual labor for tasks such as data entry, collection of data and merging of data. Helps in reducing data validation errors and man-made errors.</a:t>
            </a:r>
            <a:endParaRPr sz="1800" dirty="0">
              <a:latin typeface="Times New Roman"/>
              <a:ea typeface="Times New Roman"/>
              <a:cs typeface="Times New Roman"/>
              <a:sym typeface="Times New Roman"/>
            </a:endParaRPr>
          </a:p>
          <a:p>
            <a:pPr marL="0" lvl="0" indent="0" algn="l" rtl="0">
              <a:lnSpc>
                <a:spcPct val="200000"/>
              </a:lnSpc>
              <a:spcBef>
                <a:spcPts val="1200"/>
              </a:spcBef>
              <a:spcAft>
                <a:spcPts val="0"/>
              </a:spcAft>
              <a:buNone/>
            </a:pPr>
            <a:r>
              <a:rPr lang="en" sz="1800" b="1" dirty="0">
                <a:latin typeface="Times New Roman"/>
                <a:ea typeface="Times New Roman"/>
                <a:cs typeface="Times New Roman"/>
                <a:sym typeface="Times New Roman"/>
              </a:rPr>
              <a:t>3. Facilities Management Director – Economical and Technological factors</a:t>
            </a:r>
            <a:r>
              <a:rPr lang="en" sz="1800" dirty="0">
                <a:latin typeface="Times New Roman"/>
                <a:ea typeface="Times New Roman"/>
                <a:cs typeface="Times New Roman"/>
                <a:sym typeface="Times New Roman"/>
              </a:rPr>
              <a:t> </a:t>
            </a:r>
            <a:endParaRPr lang="en-US" sz="1800" dirty="0">
              <a:latin typeface="Times New Roman"/>
              <a:ea typeface="Times New Roman"/>
              <a:cs typeface="Times New Roman"/>
              <a:sym typeface="Times New Roman"/>
            </a:endParaRPr>
          </a:p>
          <a:p>
            <a:pPr marL="0" lvl="0" indent="457200" algn="l" rtl="0">
              <a:lnSpc>
                <a:spcPct val="200000"/>
              </a:lnSpc>
              <a:spcBef>
                <a:spcPts val="1200"/>
              </a:spcBef>
              <a:spcAft>
                <a:spcPts val="1200"/>
              </a:spcAft>
              <a:buNone/>
            </a:pPr>
            <a:r>
              <a:rPr lang="en-US" sz="1800" dirty="0">
                <a:latin typeface="Times New Roman"/>
                <a:ea typeface="Times New Roman"/>
                <a:cs typeface="Times New Roman"/>
                <a:sym typeface="Times New Roman"/>
              </a:rPr>
              <a:t>- Management of devices will be easier and more user-friendly.</a:t>
            </a:r>
          </a:p>
        </p:txBody>
      </p:sp>
      <p:pic>
        <p:nvPicPr>
          <p:cNvPr id="102" name="Audio 101">
            <a:hlinkClick r:id="" action="ppaction://media"/>
            <a:extLst>
              <a:ext uri="{FF2B5EF4-FFF2-40B4-BE49-F238E27FC236}">
                <a16:creationId xmlns:a16="http://schemas.microsoft.com/office/drawing/2014/main" xmlns="" id="{0F69BF87-3CE6-2C13-168D-16CB651F827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047" t="-55469" r="-137047" b="-55469"/>
          <a:stretch>
            <a:fillRect/>
          </a:stretch>
        </p:blipFill>
        <p:spPr>
          <a:xfrm>
            <a:off x="6860763" y="3857625"/>
            <a:ext cx="2280474" cy="1285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881"/>
    </mc:Choice>
    <mc:Fallback xmlns="">
      <p:transition spd="slow" advTm="24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204050" y="4407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00000"/>
                </a:solidFill>
                <a:latin typeface="Times New Roman"/>
                <a:ea typeface="Times New Roman"/>
                <a:cs typeface="Times New Roman"/>
                <a:sym typeface="Times New Roman"/>
              </a:rPr>
              <a:t>1.</a:t>
            </a:r>
            <a:r>
              <a:rPr lang="en" sz="3200">
                <a:latin typeface="Times New Roman"/>
                <a:ea typeface="Times New Roman"/>
                <a:cs typeface="Times New Roman"/>
                <a:sym typeface="Times New Roman"/>
              </a:rPr>
              <a:t> </a:t>
            </a:r>
            <a:r>
              <a:rPr lang="en" sz="3200">
                <a:solidFill>
                  <a:srgbClr val="000000"/>
                </a:solidFill>
                <a:latin typeface="Times New Roman"/>
                <a:ea typeface="Times New Roman"/>
                <a:cs typeface="Times New Roman"/>
                <a:sym typeface="Times New Roman"/>
              </a:rPr>
              <a:t>Serialized Assets</a:t>
            </a:r>
            <a:endParaRPr sz="3200">
              <a:solidFill>
                <a:srgbClr val="000000"/>
              </a:solidFill>
              <a:latin typeface="Times New Roman"/>
              <a:ea typeface="Times New Roman"/>
              <a:cs typeface="Times New Roman"/>
              <a:sym typeface="Times New Roman"/>
            </a:endParaRPr>
          </a:p>
        </p:txBody>
      </p:sp>
      <p:sp>
        <p:nvSpPr>
          <p:cNvPr id="116" name="Google Shape;116;p18"/>
          <p:cNvSpPr txBox="1"/>
          <p:nvPr/>
        </p:nvSpPr>
        <p:spPr>
          <a:xfrm>
            <a:off x="261400" y="1268575"/>
            <a:ext cx="86187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2000">
                <a:latin typeface="Times New Roman"/>
                <a:ea typeface="Times New Roman"/>
                <a:cs typeface="Times New Roman"/>
                <a:sym typeface="Times New Roman"/>
              </a:rPr>
              <a:t>Serialized Asset tracking is a collection of assets which are associated with the appropriate model or device which includes a serial numbers, asset tag, state of the asset, location, condition, model, and assigned to.</a:t>
            </a:r>
            <a:endParaRPr sz="2000">
              <a:latin typeface="Times New Roman"/>
              <a:ea typeface="Times New Roman"/>
              <a:cs typeface="Times New Roman"/>
              <a:sym typeface="Times New Roman"/>
            </a:endParaRPr>
          </a:p>
        </p:txBody>
      </p:sp>
      <p:sp>
        <p:nvSpPr>
          <p:cNvPr id="117" name="Google Shape;117;p18"/>
          <p:cNvSpPr txBox="1"/>
          <p:nvPr/>
        </p:nvSpPr>
        <p:spPr>
          <a:xfrm>
            <a:off x="261400" y="2429500"/>
            <a:ext cx="8618700" cy="2616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SzPts val="1400"/>
              <a:buFont typeface="Times New Roman"/>
              <a:buChar char="●"/>
            </a:pPr>
            <a:r>
              <a:rPr lang="en" sz="700">
                <a:latin typeface="Times New Roman"/>
                <a:ea typeface="Times New Roman"/>
                <a:cs typeface="Times New Roman"/>
                <a:sym typeface="Times New Roman"/>
              </a:rPr>
              <a:t>  </a:t>
            </a:r>
            <a:r>
              <a:rPr lang="en" sz="2000">
                <a:highlight>
                  <a:srgbClr val="FFFFFF"/>
                </a:highlight>
                <a:latin typeface="Times New Roman"/>
                <a:ea typeface="Times New Roman"/>
                <a:cs typeface="Times New Roman"/>
                <a:sym typeface="Times New Roman"/>
              </a:rPr>
              <a:t>Serialized Asset inventory will track the on-hand quantity for a Stock Item and a serial number for a specific unit.</a:t>
            </a:r>
            <a:endParaRPr sz="2000">
              <a:highlight>
                <a:srgbClr val="FFFFFF"/>
              </a:highlight>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Char char="●"/>
            </a:pPr>
            <a:r>
              <a:rPr lang="en" sz="2000">
                <a:highlight>
                  <a:srgbClr val="FFFFFF"/>
                </a:highlight>
                <a:latin typeface="Times New Roman"/>
                <a:ea typeface="Times New Roman"/>
                <a:cs typeface="Times New Roman"/>
                <a:sym typeface="Times New Roman"/>
              </a:rPr>
              <a:t> The serialized units will be placed into service, removed, repaired, returned to stock and re-issued for service.</a:t>
            </a:r>
            <a:r>
              <a:rPr lang="en" sz="2000">
                <a:latin typeface="Times New Roman"/>
                <a:ea typeface="Times New Roman"/>
                <a:cs typeface="Times New Roman"/>
                <a:sym typeface="Times New Roman"/>
              </a:rPr>
              <a:t>Serial Numbers, also serve as the Asset Tag ID </a:t>
            </a:r>
            <a:endParaRPr sz="2000">
              <a:latin typeface="Times New Roman"/>
              <a:ea typeface="Times New Roman"/>
              <a:cs typeface="Times New Roman"/>
              <a:sym typeface="Times New Roman"/>
            </a:endParaRPr>
          </a:p>
          <a:p>
            <a:pPr marL="457200" lvl="0" indent="-317500" algn="l" rtl="0">
              <a:lnSpc>
                <a:spcPct val="115000"/>
              </a:lnSpc>
              <a:spcBef>
                <a:spcPts val="0"/>
              </a:spcBef>
              <a:spcAft>
                <a:spcPts val="0"/>
              </a:spcAft>
              <a:buSzPts val="1400"/>
              <a:buFont typeface="Times New Roman"/>
              <a:buChar char="●"/>
            </a:pPr>
            <a:r>
              <a:rPr lang="en" sz="2000">
                <a:latin typeface="Times New Roman"/>
                <a:ea typeface="Times New Roman"/>
                <a:cs typeface="Times New Roman"/>
                <a:sym typeface="Times New Roman"/>
              </a:rPr>
              <a:t> </a:t>
            </a:r>
            <a:r>
              <a:rPr lang="en" sz="2000">
                <a:highlight>
                  <a:srgbClr val="FFFFFF"/>
                </a:highlight>
                <a:latin typeface="Times New Roman"/>
                <a:ea typeface="Times New Roman"/>
                <a:cs typeface="Times New Roman"/>
                <a:sym typeface="Times New Roman"/>
              </a:rPr>
              <a:t>A Stock Item will be selected from a Stock Item record.</a:t>
            </a:r>
            <a:r>
              <a:rPr lang="en" sz="2000">
                <a:latin typeface="Times New Roman"/>
                <a:ea typeface="Times New Roman"/>
                <a:cs typeface="Times New Roman"/>
                <a:sym typeface="Times New Roman"/>
              </a:rPr>
              <a:t>The items in the stock will be assigned by the Asset Manager if it is in use.</a:t>
            </a:r>
            <a:endParaRPr sz="2000">
              <a:latin typeface="Times New Roman"/>
              <a:ea typeface="Times New Roman"/>
              <a:cs typeface="Times New Roman"/>
              <a:sym typeface="Times New Roman"/>
            </a:endParaRPr>
          </a:p>
        </p:txBody>
      </p:sp>
      <p:pic>
        <p:nvPicPr>
          <p:cNvPr id="105" name="Audio 104">
            <a:hlinkClick r:id="" action="ppaction://media"/>
            <a:extLst>
              <a:ext uri="{FF2B5EF4-FFF2-40B4-BE49-F238E27FC236}">
                <a16:creationId xmlns:a16="http://schemas.microsoft.com/office/drawing/2014/main" xmlns="" id="{491FBF0E-8784-6935-A7A5-CF05392D0E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299"/>
    </mc:Choice>
    <mc:Fallback xmlns="">
      <p:transition spd="slow" advTm="57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00000"/>
                </a:solidFill>
                <a:latin typeface="Times New Roman"/>
                <a:ea typeface="Times New Roman"/>
                <a:cs typeface="Times New Roman"/>
                <a:sym typeface="Times New Roman"/>
              </a:rPr>
              <a:t>Process Map for Serialized Assets</a:t>
            </a:r>
            <a:endParaRPr>
              <a:solidFill>
                <a:srgbClr val="000000"/>
              </a:solidFill>
            </a:endParaRPr>
          </a:p>
        </p:txBody>
      </p:sp>
      <p:sp>
        <p:nvSpPr>
          <p:cNvPr id="123" name="Google Shape;123;p19"/>
          <p:cNvSpPr txBox="1"/>
          <p:nvPr/>
        </p:nvSpPr>
        <p:spPr>
          <a:xfrm>
            <a:off x="311700" y="1606875"/>
            <a:ext cx="861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24" name="Google Shape;124;p19"/>
          <p:cNvPicPr preferRelativeResize="0"/>
          <p:nvPr/>
        </p:nvPicPr>
        <p:blipFill>
          <a:blip r:embed="rId5">
            <a:alphaModFix/>
          </a:blip>
          <a:stretch>
            <a:fillRect/>
          </a:stretch>
        </p:blipFill>
        <p:spPr>
          <a:xfrm>
            <a:off x="1806750" y="1153250"/>
            <a:ext cx="4982050" cy="3768649"/>
          </a:xfrm>
          <a:prstGeom prst="rect">
            <a:avLst/>
          </a:prstGeom>
          <a:noFill/>
          <a:ln>
            <a:noFill/>
          </a:ln>
        </p:spPr>
      </p:pic>
      <p:pic>
        <p:nvPicPr>
          <p:cNvPr id="16" name="Audio 15">
            <a:hlinkClick r:id="" action="ppaction://media"/>
            <a:extLst>
              <a:ext uri="{FF2B5EF4-FFF2-40B4-BE49-F238E27FC236}">
                <a16:creationId xmlns:a16="http://schemas.microsoft.com/office/drawing/2014/main" xmlns="" id="{3A658AFB-C56E-D66B-A38D-B27D909B29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84"/>
    </mc:Choice>
    <mc:Fallback xmlns="">
      <p:transition spd="slow" advTm="6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rgbClr val="000000"/>
                </a:solidFill>
                <a:latin typeface="Times New Roman"/>
                <a:ea typeface="Times New Roman"/>
                <a:cs typeface="Times New Roman"/>
                <a:sym typeface="Times New Roman"/>
              </a:rPr>
              <a:t>Serialized Assets Tracking</a:t>
            </a:r>
            <a:endParaRPr sz="3200">
              <a:solidFill>
                <a:srgbClr val="000000"/>
              </a:solidFill>
              <a:latin typeface="Times New Roman"/>
              <a:ea typeface="Times New Roman"/>
              <a:cs typeface="Times New Roman"/>
              <a:sym typeface="Times New Roman"/>
            </a:endParaRPr>
          </a:p>
        </p:txBody>
      </p:sp>
      <p:sp>
        <p:nvSpPr>
          <p:cNvPr id="130" name="Google Shape;130;p20"/>
          <p:cNvSpPr txBox="1"/>
          <p:nvPr/>
        </p:nvSpPr>
        <p:spPr>
          <a:xfrm>
            <a:off x="253725" y="1414650"/>
            <a:ext cx="769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pic>
        <p:nvPicPr>
          <p:cNvPr id="131" name="Google Shape;131;p20"/>
          <p:cNvPicPr preferRelativeResize="0"/>
          <p:nvPr/>
        </p:nvPicPr>
        <p:blipFill>
          <a:blip r:embed="rId5">
            <a:alphaModFix/>
          </a:blip>
          <a:stretch>
            <a:fillRect/>
          </a:stretch>
        </p:blipFill>
        <p:spPr>
          <a:xfrm>
            <a:off x="1259525" y="1336800"/>
            <a:ext cx="5944061" cy="3023850"/>
          </a:xfrm>
          <a:prstGeom prst="rect">
            <a:avLst/>
          </a:prstGeom>
          <a:noFill/>
          <a:ln>
            <a:noFill/>
          </a:ln>
        </p:spPr>
      </p:pic>
      <p:pic>
        <p:nvPicPr>
          <p:cNvPr id="10" name="Audio 9">
            <a:hlinkClick r:id="" action="ppaction://media"/>
            <a:extLst>
              <a:ext uri="{FF2B5EF4-FFF2-40B4-BE49-F238E27FC236}">
                <a16:creationId xmlns:a16="http://schemas.microsoft.com/office/drawing/2014/main" xmlns="" id="{44DA1597-339F-5F66-E857-23A122A2DD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65"/>
    </mc:Choice>
    <mc:Fallback xmlns="">
      <p:transition spd="slow" advTm="6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C9BCAB296AB045B8A26A13D3BADDC3" ma:contentTypeVersion="2" ma:contentTypeDescription="Create a new document." ma:contentTypeScope="" ma:versionID="298974cec9cfedec8d3360f4f20fca56">
  <xsd:schema xmlns:xsd="http://www.w3.org/2001/XMLSchema" xmlns:xs="http://www.w3.org/2001/XMLSchema" xmlns:p="http://schemas.microsoft.com/office/2006/metadata/properties" xmlns:ns3="186353e3-9f93-4ff7-bc93-b6cae8537e43" targetNamespace="http://schemas.microsoft.com/office/2006/metadata/properties" ma:root="true" ma:fieldsID="91133c6c1157c14d7b1676ddbe85d3f1" ns3:_="">
    <xsd:import namespace="186353e3-9f93-4ff7-bc93-b6cae8537e4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6353e3-9f93-4ff7-bc93-b6cae8537e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75F4A-9067-427C-8578-2A222CF6462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186353e3-9f93-4ff7-bc93-b6cae8537e43"/>
    <ds:schemaRef ds:uri="http://www.w3.org/XML/1998/namespace"/>
    <ds:schemaRef ds:uri="http://purl.org/dc/dcmitype/"/>
  </ds:schemaRefs>
</ds:datastoreItem>
</file>

<file path=customXml/itemProps2.xml><?xml version="1.0" encoding="utf-8"?>
<ds:datastoreItem xmlns:ds="http://schemas.openxmlformats.org/officeDocument/2006/customXml" ds:itemID="{FAF9792F-C358-46D0-BB12-8466D5F559B6}">
  <ds:schemaRefs>
    <ds:schemaRef ds:uri="http://schemas.microsoft.com/sharepoint/v3/contenttype/forms"/>
  </ds:schemaRefs>
</ds:datastoreItem>
</file>

<file path=customXml/itemProps3.xml><?xml version="1.0" encoding="utf-8"?>
<ds:datastoreItem xmlns:ds="http://schemas.openxmlformats.org/officeDocument/2006/customXml" ds:itemID="{A4506961-7CA6-4717-A30D-F78FAA33ED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6353e3-9f93-4ff7-bc93-b6cae8537e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391</TotalTime>
  <Words>837</Words>
  <Application>Microsoft Office PowerPoint</Application>
  <PresentationFormat>On-screen Show (16:9)</PresentationFormat>
  <Paragraphs>107</Paragraphs>
  <Slides>30</Slides>
  <Notes>29</Notes>
  <HiddenSlides>0</HiddenSlides>
  <MMClips>23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Roboto</vt:lpstr>
      <vt:lpstr>Times New Roman</vt:lpstr>
      <vt:lpstr>Geometric</vt:lpstr>
      <vt:lpstr>Streamlining and Optimizing  Asset Management System for IniTech Solutions</vt:lpstr>
      <vt:lpstr>CONTENT</vt:lpstr>
      <vt:lpstr>Problem Statement</vt:lpstr>
      <vt:lpstr>Technology Solution</vt:lpstr>
      <vt:lpstr>Project Benefits </vt:lpstr>
      <vt:lpstr>Project Benefits </vt:lpstr>
      <vt:lpstr>1. Serialized Assets</vt:lpstr>
      <vt:lpstr>Process Map for Serialized Assets</vt:lpstr>
      <vt:lpstr>Serialized Assets Tracking</vt:lpstr>
      <vt:lpstr>Asset Status</vt:lpstr>
      <vt:lpstr>2. Stockroom Management</vt:lpstr>
      <vt:lpstr>Process Map for Stockroom Management</vt:lpstr>
      <vt:lpstr>PowerPoint Presentation</vt:lpstr>
      <vt:lpstr>3. IT Asset Management</vt:lpstr>
      <vt:lpstr>Asset Entry Process</vt:lpstr>
      <vt:lpstr>Asset Request Process</vt:lpstr>
      <vt:lpstr>Impact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Streamlining and Optimizing  Asset Management System for IniTech Solutions</dc:title>
  <dc:creator>Rishabh Singh (Student)</dc:creator>
  <cp:lastModifiedBy>RISHABH SINGH</cp:lastModifiedBy>
  <cp:revision>12</cp:revision>
  <dcterms:modified xsi:type="dcterms:W3CDTF">2022-12-03T01:16:18Z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0x010100D8C9BCAB296AB045B8A26A13D3BADDC3</vt:lpwstr>
  </property>
</Properties>
</file>